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6"/>
  </p:notesMasterIdLst>
  <p:handoutMasterIdLst>
    <p:handoutMasterId r:id="rId87"/>
  </p:handoutMasterIdLst>
  <p:sldIdLst>
    <p:sldId id="256" r:id="rId2"/>
    <p:sldId id="257" r:id="rId3"/>
    <p:sldId id="268" r:id="rId4"/>
    <p:sldId id="287" r:id="rId5"/>
    <p:sldId id="269" r:id="rId6"/>
    <p:sldId id="270" r:id="rId7"/>
    <p:sldId id="258" r:id="rId8"/>
    <p:sldId id="259" r:id="rId9"/>
    <p:sldId id="276" r:id="rId10"/>
    <p:sldId id="277" r:id="rId11"/>
    <p:sldId id="278" r:id="rId12"/>
    <p:sldId id="279" r:id="rId13"/>
    <p:sldId id="273" r:id="rId14"/>
    <p:sldId id="280" r:id="rId15"/>
    <p:sldId id="281" r:id="rId16"/>
    <p:sldId id="282" r:id="rId17"/>
    <p:sldId id="283" r:id="rId18"/>
    <p:sldId id="284" r:id="rId19"/>
    <p:sldId id="285" r:id="rId20"/>
    <p:sldId id="274" r:id="rId21"/>
    <p:sldId id="275" r:id="rId22"/>
    <p:sldId id="271" r:id="rId23"/>
    <p:sldId id="272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307" r:id="rId44"/>
    <p:sldId id="308" r:id="rId45"/>
    <p:sldId id="309" r:id="rId46"/>
    <p:sldId id="310" r:id="rId47"/>
    <p:sldId id="311" r:id="rId48"/>
    <p:sldId id="312" r:id="rId49"/>
    <p:sldId id="313" r:id="rId50"/>
    <p:sldId id="314" r:id="rId51"/>
    <p:sldId id="315" r:id="rId52"/>
    <p:sldId id="316" r:id="rId53"/>
    <p:sldId id="317" r:id="rId54"/>
    <p:sldId id="318" r:id="rId55"/>
    <p:sldId id="319" r:id="rId56"/>
    <p:sldId id="320" r:id="rId57"/>
    <p:sldId id="321" r:id="rId58"/>
    <p:sldId id="322" r:id="rId59"/>
    <p:sldId id="323" r:id="rId60"/>
    <p:sldId id="324" r:id="rId61"/>
    <p:sldId id="325" r:id="rId62"/>
    <p:sldId id="326" r:id="rId63"/>
    <p:sldId id="327" r:id="rId64"/>
    <p:sldId id="328" r:id="rId65"/>
    <p:sldId id="329" r:id="rId66"/>
    <p:sldId id="330" r:id="rId67"/>
    <p:sldId id="331" r:id="rId68"/>
    <p:sldId id="332" r:id="rId69"/>
    <p:sldId id="333" r:id="rId70"/>
    <p:sldId id="334" r:id="rId71"/>
    <p:sldId id="335" r:id="rId72"/>
    <p:sldId id="336" r:id="rId73"/>
    <p:sldId id="337" r:id="rId74"/>
    <p:sldId id="338" r:id="rId75"/>
    <p:sldId id="339" r:id="rId76"/>
    <p:sldId id="340" r:id="rId77"/>
    <p:sldId id="341" r:id="rId78"/>
    <p:sldId id="342" r:id="rId79"/>
    <p:sldId id="343" r:id="rId80"/>
    <p:sldId id="344" r:id="rId81"/>
    <p:sldId id="345" r:id="rId82"/>
    <p:sldId id="346" r:id="rId83"/>
    <p:sldId id="347" r:id="rId84"/>
    <p:sldId id="348" r:id="rId85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316" autoAdjust="0"/>
  </p:normalViewPr>
  <p:slideViewPr>
    <p:cSldViewPr>
      <p:cViewPr varScale="1">
        <p:scale>
          <a:sx n="81" d="100"/>
          <a:sy n="81" d="100"/>
        </p:scale>
        <p:origin x="106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16932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6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90D9C17-2438-44DC-9FE0-097B63B6F050}" type="datetimeFigureOut">
              <a:rPr lang="fa-IR" smtClean="0"/>
              <a:pPr/>
              <a:t>12/03/1440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16932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6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6B324B5-5ABF-4E96-ADCC-9DB0D062CF41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29723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16932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6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BD5243B-330B-4188-BA60-9D665FFF2719}" type="datetimeFigureOut">
              <a:rPr lang="fa-IR" smtClean="0"/>
              <a:pPr/>
              <a:t>12/03/1440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16932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6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EF9A1DF-E637-4CC2-AC8B-81EE091566F6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7596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6" name="Picture 5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990600" y="2154"/>
            <a:ext cx="8153400" cy="6855843"/>
          </a:xfrm>
          <a:prstGeom prst="rect">
            <a:avLst/>
          </a:prstGeom>
        </p:spPr>
      </p:pic>
      <p:pic>
        <p:nvPicPr>
          <p:cNvPr id="7" name="Picture 6" descr="035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09800" y="990600"/>
            <a:ext cx="4833221" cy="42717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143000"/>
          </a:xfrm>
        </p:spPr>
        <p:txBody>
          <a:bodyPr>
            <a:normAutofit/>
          </a:bodyPr>
          <a:lstStyle/>
          <a:p>
            <a:pPr algn="r"/>
            <a:r>
              <a:rPr lang="fa-IR" sz="2500" dirty="0" smtClean="0">
                <a:cs typeface="B Titr" pitchFamily="2" charset="-78"/>
              </a:rPr>
              <a:t>1- متابولیسم دارویی در افراد مسن:</a:t>
            </a:r>
            <a:r>
              <a:rPr lang="en-US" sz="2500" dirty="0" smtClean="0">
                <a:cs typeface="B Titr" pitchFamily="2" charset="-78"/>
              </a:rPr>
              <a:t/>
            </a:r>
            <a:br>
              <a:rPr lang="en-US" sz="2500" dirty="0" smtClean="0">
                <a:cs typeface="B Titr" pitchFamily="2" charset="-78"/>
              </a:rPr>
            </a:br>
            <a:endParaRPr lang="fa-IR" sz="2500" dirty="0" smtClean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8247888" cy="5791200"/>
          </a:xfrm>
        </p:spPr>
        <p:txBody>
          <a:bodyPr>
            <a:normAutofit fontScale="77500" lnSpcReduction="20000"/>
          </a:bodyPr>
          <a:lstStyle/>
          <a:p>
            <a:pPr marL="596646" lvl="0" indent="-514350">
              <a:buNone/>
            </a:pPr>
            <a:r>
              <a:rPr lang="fa-IR" sz="41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1-</a:t>
            </a:r>
            <a:r>
              <a:rPr lang="fa-IR" b="1" dirty="0" smtClean="0">
                <a:cs typeface="B Nazanin" pitchFamily="2" charset="-78"/>
              </a:rPr>
              <a:t> جذب</a:t>
            </a:r>
            <a:endParaRPr lang="en-US" b="1" dirty="0" smtClean="0">
              <a:cs typeface="B Nazanin" pitchFamily="2" charset="-78"/>
            </a:endParaRPr>
          </a:p>
          <a:p>
            <a:pPr>
              <a:buNone/>
            </a:pPr>
            <a:r>
              <a:rPr lang="fa-IR" dirty="0" smtClean="0">
                <a:cs typeface="B Nazanin" pitchFamily="2" charset="-78"/>
              </a:rPr>
              <a:t>الف- کاهش اسیدیته معده</a:t>
            </a:r>
            <a:endParaRPr lang="en-US" dirty="0" smtClean="0">
              <a:cs typeface="B Nazanin" pitchFamily="2" charset="-78"/>
            </a:endParaRPr>
          </a:p>
          <a:p>
            <a:pPr>
              <a:buNone/>
            </a:pPr>
            <a:r>
              <a:rPr lang="fa-IR" dirty="0" smtClean="0">
                <a:cs typeface="B Nazanin" pitchFamily="2" charset="-78"/>
              </a:rPr>
              <a:t>ب- کاهش سرعت تخلیه معده</a:t>
            </a:r>
            <a:endParaRPr lang="en-US" dirty="0" smtClean="0">
              <a:cs typeface="B Nazanin" pitchFamily="2" charset="-78"/>
            </a:endParaRPr>
          </a:p>
          <a:p>
            <a:pPr>
              <a:buNone/>
            </a:pPr>
            <a:r>
              <a:rPr lang="fa-IR" dirty="0" smtClean="0">
                <a:cs typeface="B Nazanin" pitchFamily="2" charset="-78"/>
              </a:rPr>
              <a:t>ج- کاهش حرکات روده</a:t>
            </a:r>
            <a:endParaRPr lang="en-US" dirty="0" smtClean="0">
              <a:cs typeface="B Nazanin" pitchFamily="2" charset="-78"/>
            </a:endParaRPr>
          </a:p>
          <a:p>
            <a:pPr>
              <a:buNone/>
            </a:pPr>
            <a:r>
              <a:rPr lang="fa-IR" dirty="0" smtClean="0">
                <a:cs typeface="B Nazanin" pitchFamily="2" charset="-78"/>
              </a:rPr>
              <a:t>د- کاهش توانایی سلول ها برای حمل مواد فعال</a:t>
            </a:r>
            <a:endParaRPr lang="en-US" dirty="0" smtClean="0">
              <a:cs typeface="B Nazanin" pitchFamily="2" charset="-78"/>
            </a:endParaRPr>
          </a:p>
          <a:p>
            <a:pPr>
              <a:buNone/>
            </a:pPr>
            <a:r>
              <a:rPr lang="fa-IR" dirty="0" smtClean="0">
                <a:cs typeface="B Nazanin" pitchFamily="2" charset="-78"/>
              </a:rPr>
              <a:t>هـ- کاهش جریان خون</a:t>
            </a:r>
            <a:endParaRPr lang="en-US" dirty="0" smtClean="0">
              <a:cs typeface="B Nazanin" pitchFamily="2" charset="-78"/>
            </a:endParaRPr>
          </a:p>
          <a:p>
            <a:pPr lvl="0">
              <a:buNone/>
            </a:pPr>
            <a:r>
              <a:rPr lang="fa-IR" sz="41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2- </a:t>
            </a:r>
            <a:r>
              <a:rPr lang="fa-IR" b="1" dirty="0" smtClean="0">
                <a:cs typeface="B Nazanin" pitchFamily="2" charset="-78"/>
              </a:rPr>
              <a:t>توزیع</a:t>
            </a:r>
            <a:endParaRPr lang="en-US" b="1" dirty="0" smtClean="0">
              <a:cs typeface="B Nazanin" pitchFamily="2" charset="-78"/>
            </a:endParaRPr>
          </a:p>
          <a:p>
            <a:pPr>
              <a:buNone/>
            </a:pPr>
            <a:r>
              <a:rPr lang="fa-IR" dirty="0" smtClean="0">
                <a:cs typeface="B Nazanin" pitchFamily="2" charset="-78"/>
              </a:rPr>
              <a:t>الف- کاهش حجم بدن و توده عضلانی</a:t>
            </a:r>
            <a:endParaRPr lang="en-US" dirty="0" smtClean="0">
              <a:cs typeface="B Nazanin" pitchFamily="2" charset="-78"/>
            </a:endParaRPr>
          </a:p>
          <a:p>
            <a:pPr>
              <a:buNone/>
            </a:pPr>
            <a:r>
              <a:rPr lang="fa-IR" dirty="0" smtClean="0">
                <a:cs typeface="B Nazanin" pitchFamily="2" charset="-78"/>
              </a:rPr>
              <a:t>ب- افزایش ذخیره چربی(48-18%)</a:t>
            </a:r>
            <a:endParaRPr lang="en-US" dirty="0" smtClean="0">
              <a:cs typeface="B Nazanin" pitchFamily="2" charset="-78"/>
            </a:endParaRPr>
          </a:p>
          <a:p>
            <a:pPr>
              <a:buNone/>
            </a:pPr>
            <a:r>
              <a:rPr lang="fa-IR" dirty="0" smtClean="0">
                <a:cs typeface="B Nazanin" pitchFamily="2" charset="-78"/>
              </a:rPr>
              <a:t>ج- کاهش مقدار اب بدن</a:t>
            </a:r>
            <a:endParaRPr lang="en-US" dirty="0" smtClean="0">
              <a:cs typeface="B Nazanin" pitchFamily="2" charset="-78"/>
            </a:endParaRPr>
          </a:p>
          <a:p>
            <a:pPr>
              <a:buNone/>
            </a:pPr>
            <a:r>
              <a:rPr lang="fa-IR" dirty="0" smtClean="0">
                <a:cs typeface="B Nazanin" pitchFamily="2" charset="-78"/>
              </a:rPr>
              <a:t>د- کاهش غلظت پلاسمایی آلبومین</a:t>
            </a:r>
            <a:endParaRPr lang="en-US" dirty="0" smtClean="0">
              <a:cs typeface="B Nazanin" pitchFamily="2" charset="-78"/>
            </a:endParaRPr>
          </a:p>
          <a:p>
            <a:pPr lvl="0">
              <a:buNone/>
            </a:pPr>
            <a:r>
              <a:rPr lang="fa-IR" sz="4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3-</a:t>
            </a:r>
            <a:r>
              <a:rPr lang="fa-IR" b="1" dirty="0" smtClean="0">
                <a:cs typeface="B Nazanin" pitchFamily="2" charset="-78"/>
              </a:rPr>
              <a:t> متابولیک دفع</a:t>
            </a:r>
            <a:endParaRPr lang="en-US" b="1" dirty="0" smtClean="0">
              <a:cs typeface="B Nazanin" pitchFamily="2" charset="-78"/>
            </a:endParaRPr>
          </a:p>
          <a:p>
            <a:pPr>
              <a:buNone/>
            </a:pPr>
            <a:r>
              <a:rPr lang="fa-IR" dirty="0" smtClean="0">
                <a:cs typeface="B Nazanin" pitchFamily="2" charset="-78"/>
              </a:rPr>
              <a:t>الف- تغییرات ایجاد شده در کلیه </a:t>
            </a:r>
            <a:r>
              <a:rPr lang="fa-IR" sz="2000" dirty="0" smtClean="0">
                <a:cs typeface="B Nazanin" pitchFamily="2" charset="-78"/>
              </a:rPr>
              <a:t>(کاهش حجم و تغییرات سلولی و بیوشیمیایی، کاهش جریان خون)</a:t>
            </a:r>
            <a:endParaRPr lang="en-US" sz="2000" dirty="0" smtClean="0">
              <a:cs typeface="B Nazanin" pitchFamily="2" charset="-78"/>
            </a:endParaRPr>
          </a:p>
          <a:p>
            <a:pPr>
              <a:buNone/>
            </a:pPr>
            <a:r>
              <a:rPr lang="fa-IR" dirty="0" smtClean="0">
                <a:cs typeface="B Nazanin" pitchFamily="2" charset="-78"/>
              </a:rPr>
              <a:t>ب- کلیه (کاهش جریان خون، کاهش وزن، کاهش تعداد نفرون ها و گلومرولها)</a:t>
            </a:r>
            <a:endParaRPr lang="en-US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498080" cy="1143000"/>
          </a:xfrm>
        </p:spPr>
        <p:txBody>
          <a:bodyPr>
            <a:normAutofit/>
          </a:bodyPr>
          <a:lstStyle/>
          <a:p>
            <a:pPr algn="r"/>
            <a:r>
              <a:rPr lang="fa-IR" sz="2500" dirty="0" smtClean="0">
                <a:cs typeface="B Titr" pitchFamily="2" charset="-78"/>
              </a:rPr>
              <a:t>2 - تغییرات فارماکودینامیک در افراد سالمند:</a:t>
            </a:r>
            <a:r>
              <a:rPr lang="en-US" sz="2500" dirty="0" smtClean="0">
                <a:cs typeface="B Titr" pitchFamily="2" charset="-78"/>
              </a:rPr>
              <a:t/>
            </a:r>
            <a:br>
              <a:rPr lang="en-US" sz="2500" dirty="0" smtClean="0">
                <a:cs typeface="B Titr" pitchFamily="2" charset="-78"/>
              </a:rPr>
            </a:br>
            <a:endParaRPr lang="fa-IR" sz="2500" dirty="0" smtClean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a-IR" dirty="0" smtClean="0">
                <a:cs typeface="B Nazanin" pitchFamily="2" charset="-78"/>
              </a:rPr>
              <a:t>تغییرات قلبی- عروقی</a:t>
            </a:r>
            <a:endParaRPr lang="en-US" dirty="0" smtClean="0">
              <a:cs typeface="B Nazanin" pitchFamily="2" charset="-78"/>
            </a:endParaRPr>
          </a:p>
          <a:p>
            <a:pPr lvl="0"/>
            <a:r>
              <a:rPr lang="fa-IR" dirty="0" smtClean="0">
                <a:cs typeface="B Nazanin" pitchFamily="2" charset="-78"/>
              </a:rPr>
              <a:t>تغییرات در سیستم اعصاب مرکزی</a:t>
            </a:r>
            <a:endParaRPr lang="en-US" dirty="0" smtClean="0">
              <a:cs typeface="B Nazanin" pitchFamily="2" charset="-78"/>
            </a:endParaRPr>
          </a:p>
          <a:p>
            <a:endParaRPr lang="fa-IR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2500" dirty="0" smtClean="0">
                <a:cs typeface="B Titr" pitchFamily="2" charset="-78"/>
              </a:rPr>
              <a:t>3 - مشکلات مربوط به تجویز مصرف دارو در افراد سالمند:</a:t>
            </a:r>
            <a:r>
              <a:rPr lang="en-US" sz="2500" dirty="0" smtClean="0">
                <a:cs typeface="B Titr" pitchFamily="2" charset="-78"/>
              </a:rPr>
              <a:t/>
            </a:r>
            <a:br>
              <a:rPr lang="en-US" sz="2500" dirty="0" smtClean="0">
                <a:cs typeface="B Titr" pitchFamily="2" charset="-78"/>
              </a:rPr>
            </a:br>
            <a:endParaRPr lang="fa-IR" sz="2500" dirty="0" smtClean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fa-IR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1-</a:t>
            </a:r>
            <a:r>
              <a:rPr lang="fa-IR" dirty="0" smtClean="0">
                <a:cs typeface="B Nazanin" pitchFamily="2" charset="-78"/>
              </a:rPr>
              <a:t> عوارض ناخواسته و نامطلوب دارویی</a:t>
            </a:r>
          </a:p>
          <a:p>
            <a:pPr>
              <a:buNone/>
            </a:pPr>
            <a:r>
              <a:rPr lang="fa-IR" dirty="0" smtClean="0">
                <a:cs typeface="B Nazanin" pitchFamily="2" charset="-78"/>
              </a:rPr>
              <a:t>الف- عوارض عصبی</a:t>
            </a:r>
            <a:endParaRPr lang="en-US" dirty="0" smtClean="0">
              <a:cs typeface="B Nazanin" pitchFamily="2" charset="-78"/>
            </a:endParaRPr>
          </a:p>
          <a:p>
            <a:pPr>
              <a:buNone/>
            </a:pPr>
            <a:r>
              <a:rPr lang="fa-IR" dirty="0" smtClean="0">
                <a:cs typeface="B Nazanin" pitchFamily="2" charset="-78"/>
              </a:rPr>
              <a:t>ب- عوارض گوارشی</a:t>
            </a:r>
            <a:endParaRPr lang="en-US" dirty="0" smtClean="0">
              <a:cs typeface="B Nazanin" pitchFamily="2" charset="-78"/>
            </a:endParaRPr>
          </a:p>
          <a:p>
            <a:pPr>
              <a:buNone/>
            </a:pPr>
            <a:r>
              <a:rPr lang="fa-IR" dirty="0" smtClean="0">
                <a:cs typeface="B Nazanin" pitchFamily="2" charset="-78"/>
              </a:rPr>
              <a:t>ج- تغییرات فشارخون، سنکوب و زمین خوردگی</a:t>
            </a:r>
            <a:endParaRPr lang="en-US" dirty="0" smtClean="0">
              <a:cs typeface="B Nazanin" pitchFamily="2" charset="-78"/>
            </a:endParaRPr>
          </a:p>
          <a:p>
            <a:pPr>
              <a:buNone/>
            </a:pPr>
            <a:r>
              <a:rPr lang="fa-IR" dirty="0" smtClean="0">
                <a:cs typeface="B Nazanin" pitchFamily="2" charset="-78"/>
              </a:rPr>
              <a:t>د- عوارض اکستراپیرامیدال</a:t>
            </a:r>
            <a:endParaRPr lang="en-US" dirty="0" smtClean="0">
              <a:cs typeface="B Nazanin" pitchFamily="2" charset="-78"/>
            </a:endParaRPr>
          </a:p>
          <a:p>
            <a:pPr>
              <a:buNone/>
            </a:pPr>
            <a:r>
              <a:rPr lang="fa-IR" dirty="0" smtClean="0">
                <a:cs typeface="B Nazanin" pitchFamily="2" charset="-78"/>
              </a:rPr>
              <a:t>هـ- تاری دید</a:t>
            </a:r>
            <a:endParaRPr lang="en-US" dirty="0" smtClean="0">
              <a:cs typeface="B Nazanin" pitchFamily="2" charset="-78"/>
            </a:endParaRPr>
          </a:p>
          <a:p>
            <a:pPr lvl="0">
              <a:buNone/>
            </a:pPr>
            <a:r>
              <a:rPr lang="fa-IR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2- </a:t>
            </a:r>
            <a:r>
              <a:rPr lang="fa-IR" dirty="0" smtClean="0">
                <a:cs typeface="B Nazanin" pitchFamily="2" charset="-78"/>
              </a:rPr>
              <a:t>تجویز چند دارو در یک زمان</a:t>
            </a:r>
            <a:endParaRPr lang="en-US" dirty="0" smtClean="0">
              <a:cs typeface="B Nazanin" pitchFamily="2" charset="-78"/>
            </a:endParaRPr>
          </a:p>
          <a:p>
            <a:pPr lvl="0">
              <a:buNone/>
            </a:pPr>
            <a:r>
              <a:rPr lang="fa-IR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3-</a:t>
            </a:r>
            <a:r>
              <a:rPr lang="fa-IR" dirty="0" smtClean="0">
                <a:cs typeface="B Nazanin" pitchFamily="2" charset="-78"/>
              </a:rPr>
              <a:t> مشکلات اقتصادی</a:t>
            </a:r>
            <a:endParaRPr lang="en-US" dirty="0" smtClean="0">
              <a:cs typeface="B Nazanin" pitchFamily="2" charset="-78"/>
            </a:endParaRPr>
          </a:p>
          <a:p>
            <a:endParaRPr lang="fa-IR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6278880"/>
          </a:xfrm>
        </p:spPr>
        <p:txBody>
          <a:bodyPr>
            <a:normAutofit/>
          </a:bodyPr>
          <a:lstStyle/>
          <a:p>
            <a:pPr algn="ctr"/>
            <a:r>
              <a:rPr lang="fa-IR" sz="3000" dirty="0" smtClean="0">
                <a:cs typeface="B Titr" pitchFamily="2" charset="-78"/>
              </a:rPr>
              <a:t>سالمندان و توصیه های داروئی</a:t>
            </a:r>
            <a:endParaRPr lang="fa-IR" sz="3000" dirty="0">
              <a:cs typeface="B Titr" pitchFamily="2" charset="-78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304800"/>
            <a:ext cx="7498080" cy="4800600"/>
          </a:xfrm>
        </p:spPr>
        <p:txBody>
          <a:bodyPr>
            <a:normAutofit/>
          </a:bodyPr>
          <a:lstStyle/>
          <a:p>
            <a:pPr algn="just"/>
            <a:r>
              <a:rPr lang="fa-IR" dirty="0" smtClean="0">
                <a:cs typeface="B Nazanin" pitchFamily="2" charset="-78"/>
              </a:rPr>
              <a:t>برای کاهش مصرف دارو و بهینه از آنها و همچنین کاهش عوارض ناشی از مصرف دارو نکات ذیل توصیه   می گردد : </a:t>
            </a:r>
          </a:p>
          <a:p>
            <a:pPr algn="just">
              <a:buNone/>
            </a:pPr>
            <a:endParaRPr lang="fa-IR" dirty="0" smtClean="0">
              <a:cs typeface="B Nazanin" pitchFamily="2" charset="-78"/>
            </a:endParaRPr>
          </a:p>
          <a:p>
            <a:pPr algn="just"/>
            <a:r>
              <a:rPr lang="fa-IR" dirty="0" smtClean="0">
                <a:cs typeface="B Nazanin" pitchFamily="2" charset="-78"/>
              </a:rPr>
              <a:t>از آنجا که همیشه پیشگیری بهتر از درمان می باشد ، به منظور اطمینان خاطر و پیشگیری از بروز بسیاری از بیماریها با نظر پزشک معالج به صورت دوره ای چک آپ کامل بدن صورت گیرد . </a:t>
            </a:r>
          </a:p>
          <a:p>
            <a:pPr algn="just"/>
            <a:endParaRPr lang="fa-IR" dirty="0"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457200"/>
            <a:ext cx="7498080" cy="4800600"/>
          </a:xfrm>
        </p:spPr>
        <p:txBody>
          <a:bodyPr/>
          <a:lstStyle/>
          <a:p>
            <a:pPr algn="just"/>
            <a:r>
              <a:rPr lang="fa-IR" dirty="0" smtClean="0">
                <a:cs typeface="B Nazanin" pitchFamily="2" charset="-78"/>
              </a:rPr>
              <a:t>به سالمندان توصیه می شود که برخی تغییرات بدن از جمله کم شدن حس بینایی ، شنوایی ، چشایی و ... طبیعی است و نیازی به دارو و درمان نیست .</a:t>
            </a:r>
          </a:p>
          <a:p>
            <a:pPr algn="just">
              <a:buNone/>
            </a:pPr>
            <a:endParaRPr lang="fa-IR" dirty="0" smtClean="0">
              <a:cs typeface="B Nazanin" pitchFamily="2" charset="-78"/>
            </a:endParaRPr>
          </a:p>
          <a:p>
            <a:pPr algn="just"/>
            <a:r>
              <a:rPr lang="fa-IR" dirty="0" smtClean="0">
                <a:cs typeface="B Nazanin" pitchFamily="2" charset="-78"/>
              </a:rPr>
              <a:t>برخلاف باورهای غلط اکثر سالمندان می توانند ورزش کنند ( حتی بیماران قلبی با رعایت یکسری شرایط    می توانند ) این کار از پیری زودرس جلوگیری می کند .</a:t>
            </a:r>
          </a:p>
          <a:p>
            <a:pPr algn="just"/>
            <a:endParaRPr lang="fa-IR" dirty="0"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304800"/>
            <a:ext cx="7638288" cy="6096000"/>
          </a:xfrm>
        </p:spPr>
        <p:txBody>
          <a:bodyPr/>
          <a:lstStyle/>
          <a:p>
            <a:pPr algn="just"/>
            <a:r>
              <a:rPr lang="fa-IR" dirty="0" smtClean="0">
                <a:cs typeface="B Nazanin" pitchFamily="2" charset="-78"/>
              </a:rPr>
              <a:t>از خانه خارج شدن و به دیدار دوستان و آشنایان رفتن برای جلوگیری از انزوا ، گوشه گیری و بروز بیماریهای چون آلزایمر </a:t>
            </a:r>
          </a:p>
          <a:p>
            <a:pPr algn="just"/>
            <a:endParaRPr lang="fa-IR" dirty="0" smtClean="0">
              <a:cs typeface="B Nazanin" pitchFamily="2" charset="-78"/>
            </a:endParaRPr>
          </a:p>
          <a:p>
            <a:pPr algn="just"/>
            <a:r>
              <a:rPr lang="fa-IR" dirty="0" smtClean="0">
                <a:cs typeface="B Nazanin" pitchFamily="2" charset="-78"/>
              </a:rPr>
              <a:t>کاهش وزن در صورت چاقی (برای پیشگیری از بروز بیماریهای چون فشارخون ، پوکی استخوان ، دیابت و ...)</a:t>
            </a:r>
          </a:p>
          <a:p>
            <a:pPr algn="just"/>
            <a:endParaRPr lang="fa-IR" dirty="0" smtClean="0">
              <a:cs typeface="B Nazanin" pitchFamily="2" charset="-78"/>
            </a:endParaRPr>
          </a:p>
          <a:p>
            <a:pPr algn="just"/>
            <a:r>
              <a:rPr lang="fa-IR" dirty="0" smtClean="0">
                <a:cs typeface="B Nazanin" pitchFamily="2" charset="-78"/>
              </a:rPr>
              <a:t>عدم استفاده از سیگار و دیگر دخانیات (برای جلوگیری از بروز سرطان های ریه، مثانه ، لوزالمعده و ...) </a:t>
            </a:r>
            <a:endParaRPr lang="fa-IR" dirty="0"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304800"/>
            <a:ext cx="7498080" cy="61722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fa-IR" sz="30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B Traffic" pitchFamily="2" charset="-78"/>
              </a:rPr>
              <a:t>توصیه های دارویی :</a:t>
            </a:r>
          </a:p>
          <a:p>
            <a:pPr algn="just"/>
            <a:r>
              <a:rPr lang="fa-IR" dirty="0" smtClean="0">
                <a:cs typeface="B Nazanin" pitchFamily="2" charset="-78"/>
              </a:rPr>
              <a:t>بیان کامل انواع بیماریها ، جراحی ها آزمایشات و همچنین مصرف انواع داروها به پزشک </a:t>
            </a:r>
            <a:r>
              <a:rPr lang="fa-IR" smtClean="0">
                <a:cs typeface="B Nazanin" pitchFamily="2" charset="-78"/>
              </a:rPr>
              <a:t>در </a:t>
            </a:r>
            <a:r>
              <a:rPr lang="fa-IR" smtClean="0">
                <a:cs typeface="B Nazanin" pitchFamily="2" charset="-78"/>
              </a:rPr>
              <a:t>مواقعی </a:t>
            </a:r>
            <a:r>
              <a:rPr lang="fa-IR" dirty="0" smtClean="0">
                <a:cs typeface="B Nazanin" pitchFamily="2" charset="-78"/>
              </a:rPr>
              <a:t>که به پزشکان مختلف مراجعه می شود .</a:t>
            </a:r>
          </a:p>
          <a:p>
            <a:pPr algn="just"/>
            <a:endParaRPr lang="fa-IR" dirty="0" smtClean="0">
              <a:cs typeface="B Nazanin" pitchFamily="2" charset="-78"/>
            </a:endParaRPr>
          </a:p>
          <a:p>
            <a:pPr algn="just"/>
            <a:r>
              <a:rPr lang="fa-IR" dirty="0" smtClean="0">
                <a:cs typeface="B Nazanin" pitchFamily="2" charset="-78"/>
              </a:rPr>
              <a:t>عدم استفاده خودسرانه دارو (بدلیل بروز خطرات ، عوارض و تداخلات دارویی )</a:t>
            </a:r>
          </a:p>
          <a:p>
            <a:pPr algn="just"/>
            <a:endParaRPr lang="fa-IR" dirty="0" smtClean="0">
              <a:cs typeface="B Nazanin" pitchFamily="2" charset="-78"/>
            </a:endParaRPr>
          </a:p>
          <a:p>
            <a:pPr algn="just"/>
            <a:r>
              <a:rPr lang="fa-IR" dirty="0" smtClean="0">
                <a:cs typeface="B Nazanin" pitchFamily="2" charset="-78"/>
              </a:rPr>
              <a:t>استفاده از القاب ساده و شناخته شده برای سالمندان مانند قرص قلب – قرص ادرار – قرص خواب</a:t>
            </a:r>
            <a:endParaRPr lang="fa-IR" dirty="0"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381000"/>
            <a:ext cx="7790688" cy="57150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fa-IR" sz="30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B Traffic" pitchFamily="2" charset="-78"/>
              </a:rPr>
              <a:t>باید به بیماران سالمند آموزش داد :</a:t>
            </a:r>
          </a:p>
          <a:p>
            <a:pPr algn="just">
              <a:buNone/>
            </a:pPr>
            <a:endParaRPr lang="fa-IR" sz="3000" dirty="0" smtClean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B Traffic" pitchFamily="2" charset="-78"/>
            </a:endParaRPr>
          </a:p>
          <a:p>
            <a:pPr algn="just"/>
            <a:r>
              <a:rPr lang="fa-IR" dirty="0" smtClean="0">
                <a:cs typeface="B Nazanin" pitchFamily="2" charset="-78"/>
              </a:rPr>
              <a:t>که داروی خود را درست استفاده نموده و به جای یکدیگر استفاده ننماید چون برخی از داروها دارای شکل ، رنگ و حتی بسته بندی یکسان هستند . به طور مثال:</a:t>
            </a:r>
          </a:p>
          <a:p>
            <a:pPr marL="725488" indent="-92075" algn="just">
              <a:buFont typeface="Courier New" pitchFamily="49" charset="0"/>
              <a:buChar char="o"/>
            </a:pPr>
            <a:r>
              <a:rPr lang="fa-IR" dirty="0" smtClean="0">
                <a:cs typeface="B Nazanin" pitchFamily="2" charset="-78"/>
              </a:rPr>
              <a:t> کلرپرمازین 100میلی گرم و آتنولول 100 میلی گرم </a:t>
            </a:r>
          </a:p>
          <a:p>
            <a:pPr marL="725488" indent="-92075" algn="just">
              <a:buFont typeface="Courier New" pitchFamily="49" charset="0"/>
              <a:buChar char="o"/>
            </a:pPr>
            <a:r>
              <a:rPr lang="fa-IR" dirty="0" smtClean="0">
                <a:cs typeface="B Nazanin" pitchFamily="2" charset="-78"/>
              </a:rPr>
              <a:t>کلونازپام 2 میلی گرم و نورتریپتیلین 25 میلی گرم</a:t>
            </a:r>
          </a:p>
          <a:p>
            <a:pPr algn="just"/>
            <a:r>
              <a:rPr lang="fa-IR" dirty="0" smtClean="0">
                <a:cs typeface="B Nazanin" pitchFamily="2" charset="-78"/>
              </a:rPr>
              <a:t>در صورت فراموشی ، شک و یا اشتباه مصرف کردن داروها می توان به سالمندان و یا اطرافیان آنها جعبه های دارویی پیشنهاد کرد . </a:t>
            </a:r>
            <a:endParaRPr lang="fa-IR" dirty="0"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81000"/>
            <a:ext cx="7650480" cy="57912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fa-IR" sz="30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B Traffic" pitchFamily="2" charset="-78"/>
              </a:rPr>
              <a:t>هنگام تجویز دارو در سالمندان به نکات زیر توجه شود:</a:t>
            </a:r>
          </a:p>
          <a:p>
            <a:pPr algn="just">
              <a:buNone/>
            </a:pPr>
            <a:endParaRPr lang="fa-IR" sz="3000" dirty="0" smtClean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B Traffic" pitchFamily="2" charset="-78"/>
            </a:endParaRPr>
          </a:p>
          <a:p>
            <a:pPr marL="596646" indent="-514350" algn="just">
              <a:buFont typeface="+mj-lt"/>
              <a:buAutoNum type="arabicPeriod"/>
            </a:pPr>
            <a:r>
              <a:rPr lang="fa-IR" dirty="0" smtClean="0">
                <a:cs typeface="B Nazanin" pitchFamily="2" charset="-78"/>
              </a:rPr>
              <a:t>از کمترین اقلام دارویی استفاده شود (به طور مثال در صورت تجویز قرص سرماخوردگی دیگر به قرص آنتی هیستامین دکونژستان نیاز نیست)</a:t>
            </a:r>
          </a:p>
          <a:p>
            <a:pPr marL="596646" indent="-514350" algn="just">
              <a:buFont typeface="+mj-lt"/>
              <a:buAutoNum type="arabicPeriod"/>
            </a:pPr>
            <a:r>
              <a:rPr lang="fa-IR" dirty="0" smtClean="0">
                <a:cs typeface="B Nazanin" pitchFamily="2" charset="-78"/>
              </a:rPr>
              <a:t>درمان با دوز کم  شروع و در صورت نیاز دوز دارو افزایش یابد (به طور مثال استفاده از قرص سرماخوردگی بزرگسالان به جای کلدستاپ)</a:t>
            </a:r>
          </a:p>
          <a:p>
            <a:pPr marL="596646" indent="-514350" algn="just">
              <a:buFont typeface="+mj-lt"/>
              <a:buAutoNum type="arabicPeriod"/>
            </a:pPr>
            <a:r>
              <a:rPr lang="fa-IR" dirty="0" smtClean="0">
                <a:cs typeface="B Nazanin" pitchFamily="2" charset="-78"/>
              </a:rPr>
              <a:t>از رژیم دارویی ساده استفاده شود </a:t>
            </a:r>
          </a:p>
          <a:p>
            <a:pPr marL="596646" indent="-514350" algn="just">
              <a:buFont typeface="+mj-lt"/>
              <a:buAutoNum type="arabicPeriod"/>
            </a:pPr>
            <a:r>
              <a:rPr lang="fa-IR" dirty="0" smtClean="0">
                <a:cs typeface="B Nazanin" pitchFamily="2" charset="-78"/>
              </a:rPr>
              <a:t>دستورات مصرف به طور دقیق برای سالمندان توضیح داده شود .  </a:t>
            </a:r>
            <a:endParaRPr lang="fa-IR" dirty="0"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990600" y="2154"/>
            <a:ext cx="8153400" cy="6855843"/>
          </a:xfrm>
          <a:prstGeom prst="rect">
            <a:avLst/>
          </a:prstGeom>
        </p:spPr>
      </p:pic>
      <p:pic>
        <p:nvPicPr>
          <p:cNvPr id="4" name="Content Placeholder 3" descr="56356555555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81200" y="72390"/>
            <a:ext cx="990600" cy="842010"/>
          </a:xfrm>
        </p:spPr>
      </p:pic>
      <p:pic>
        <p:nvPicPr>
          <p:cNvPr id="7" name="Picture 6" descr="1_103366.jpg"/>
          <p:cNvPicPr>
            <a:picLocks noChangeAspect="1"/>
          </p:cNvPicPr>
          <p:nvPr/>
        </p:nvPicPr>
        <p:blipFill>
          <a:blip r:embed="rId4" cstate="print"/>
          <a:srcRect t="14444" b="5556"/>
          <a:stretch>
            <a:fillRect/>
          </a:stretch>
        </p:blipFill>
        <p:spPr>
          <a:xfrm>
            <a:off x="2971800" y="685800"/>
            <a:ext cx="5029200" cy="56727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990600" y="685800"/>
            <a:ext cx="312420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B Yagut" pitchFamily="2" charset="-78"/>
              </a:rPr>
              <a:t>داشگاه علوم پزشکی کاشان</a:t>
            </a:r>
            <a:b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B Yagut" pitchFamily="2" charset="-78"/>
              </a:rPr>
            </a:b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B Yagut" pitchFamily="2" charset="-78"/>
              </a:rPr>
              <a:t>معاونت غذا و دارو </a:t>
            </a:r>
            <a:endParaRPr kumimoji="0" lang="fa-IR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B Yagu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0"/>
            <a:ext cx="754380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sz="3200" dirty="0" smtClean="0">
                <a:cs typeface="B Nazanin" pitchFamily="2" charset="-78"/>
              </a:rPr>
              <a:t>مشکلات دقت و تمرکز و حافظه در سالمندان</a:t>
            </a:r>
          </a:p>
          <a:p>
            <a:pPr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sz="3200" dirty="0" smtClean="0">
                <a:cs typeface="B Nazanin" pitchFamily="2" charset="-78"/>
              </a:rPr>
              <a:t>خودداری از تجویز خودسرانه داروها</a:t>
            </a:r>
            <a:endParaRPr lang="en-US" sz="3200" dirty="0" smtClean="0">
              <a:cs typeface="B Nazanin" pitchFamily="2" charset="-78"/>
            </a:endParaRPr>
          </a:p>
          <a:p>
            <a:pPr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sz="3200" dirty="0" smtClean="0">
                <a:cs typeface="B Nazanin" pitchFamily="2" charset="-78"/>
              </a:rPr>
              <a:t>دوز داروی مصرفی در سالمندان با جوانان در بسیاری از موارد متفاوت است</a:t>
            </a:r>
            <a:endParaRPr lang="en-US" sz="3200" dirty="0" smtClean="0">
              <a:cs typeface="B Nazanin" pitchFamily="2" charset="-78"/>
            </a:endParaRPr>
          </a:p>
          <a:p>
            <a:pPr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sz="3200" dirty="0" smtClean="0">
                <a:cs typeface="B Nazanin" pitchFamily="2" charset="-78"/>
              </a:rPr>
              <a:t>مصرف میزان کافی مایعات</a:t>
            </a:r>
            <a:endParaRPr lang="en-US" sz="3200" dirty="0" smtClean="0">
              <a:cs typeface="B Nazanin" pitchFamily="2" charset="-78"/>
            </a:endParaRPr>
          </a:p>
          <a:p>
            <a:pPr algn="just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sz="3200" dirty="0" smtClean="0">
                <a:cs typeface="B Nazanin" pitchFamily="2" charset="-78"/>
              </a:rPr>
              <a:t>ابتلا همزمان به چند بیماری و مصرف یا قطع مصرف خودسرانه داروها و نا آگاهی از اثرات و عوارض داروئی</a:t>
            </a:r>
            <a:endParaRPr lang="en-US" sz="3200" dirty="0" smtClean="0">
              <a:cs typeface="B Nazanin" pitchFamily="2" charset="-78"/>
            </a:endParaRPr>
          </a:p>
          <a:p>
            <a:pPr lvl="0"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sz="3200" dirty="0" smtClean="0">
                <a:cs typeface="B Nazanin" pitchFamily="2" charset="-78"/>
              </a:rPr>
              <a:t>توجه به تغییرات متفاوت متابولیسم داروها مانند جذب و دفع آنها در بدن سالمندان</a:t>
            </a:r>
          </a:p>
          <a:p>
            <a:pPr lvl="0" algn="r" rtl="1"/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228600"/>
            <a:ext cx="769620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just" rtl="1">
              <a:buFont typeface="Arial" pitchFamily="34" charset="0"/>
              <a:buChar char="•"/>
            </a:pPr>
            <a:r>
              <a:rPr lang="fa-IR" sz="3000" dirty="0" smtClean="0">
                <a:cs typeface="B Nazanin" pitchFamily="2" charset="-78"/>
              </a:rPr>
              <a:t>ضعف بینایی</a:t>
            </a:r>
            <a:endParaRPr lang="en-US" sz="3000" dirty="0" smtClean="0">
              <a:cs typeface="B Nazanin" pitchFamily="2" charset="-78"/>
            </a:endParaRPr>
          </a:p>
          <a:p>
            <a:pPr marL="514350" lvl="0" indent="-514350" algn="just" rtl="1">
              <a:buFont typeface="Arial" pitchFamily="34" charset="0"/>
              <a:buChar char="•"/>
            </a:pPr>
            <a:r>
              <a:rPr lang="fa-IR" sz="3000" dirty="0" smtClean="0">
                <a:cs typeface="B Nazanin" pitchFamily="2" charset="-78"/>
              </a:rPr>
              <a:t>بیماریهای همزمان و بیماریهای مزمن</a:t>
            </a:r>
            <a:endParaRPr lang="en-US" sz="3000" dirty="0" smtClean="0">
              <a:cs typeface="B Nazanin" pitchFamily="2" charset="-78"/>
            </a:endParaRPr>
          </a:p>
          <a:p>
            <a:pPr marL="514350" lvl="0" indent="-514350" algn="just" rtl="1">
              <a:buFont typeface="Arial" pitchFamily="34" charset="0"/>
              <a:buChar char="•"/>
            </a:pPr>
            <a:r>
              <a:rPr lang="fa-IR" sz="3000" dirty="0" smtClean="0">
                <a:cs typeface="B Nazanin" pitchFamily="2" charset="-78"/>
              </a:rPr>
              <a:t>کمترین تعداد اقلام داروئی برای سالمند انتخاب و تجویز شود</a:t>
            </a:r>
            <a:endParaRPr lang="en-US" sz="3000" dirty="0" smtClean="0">
              <a:cs typeface="B Nazanin" pitchFamily="2" charset="-78"/>
            </a:endParaRPr>
          </a:p>
          <a:p>
            <a:pPr marL="514350" lvl="0" indent="-514350" algn="just" rtl="1">
              <a:buFont typeface="Arial" pitchFamily="34" charset="0"/>
              <a:buChar char="•"/>
            </a:pPr>
            <a:r>
              <a:rPr lang="fa-IR" sz="3000" dirty="0" smtClean="0">
                <a:cs typeface="B Nazanin" pitchFamily="2" charset="-78"/>
              </a:rPr>
              <a:t>دستورات مصرف به طور دقیق به سالمند توضیح داده و نوشته شود. از القاب ساده و شناخته شده دارو برای بیمار نظیر قرص قلب، قرص ادرار، قرص فشار خون و غیره استفاده شود.</a:t>
            </a:r>
            <a:endParaRPr lang="en-US" sz="3000" dirty="0" smtClean="0">
              <a:cs typeface="B Nazanin" pitchFamily="2" charset="-78"/>
            </a:endParaRPr>
          </a:p>
          <a:p>
            <a:pPr marL="514350" lvl="0" indent="-514350" algn="just" rtl="1">
              <a:buFont typeface="Arial" pitchFamily="34" charset="0"/>
              <a:buChar char="•"/>
            </a:pPr>
            <a:r>
              <a:rPr lang="fa-IR" sz="3000" dirty="0" smtClean="0">
                <a:cs typeface="B Nazanin" pitchFamily="2" charset="-78"/>
              </a:rPr>
              <a:t>از داروهایی که باز و بسته کردن آن ها نیاز به مصرف انرژی و تقلای زیادی نیست استفاده شود و همواره به تفاوت اثربخشی داروها و سرنوشت آن ها در بدن یک بیمار سالمند در مقایسه با دیگران توسط پزشک توجه شود.</a:t>
            </a:r>
            <a:endParaRPr lang="en-US" sz="3000" dirty="0" smtClean="0">
              <a:cs typeface="B Nazanin" pitchFamily="2" charset="-78"/>
            </a:endParaRPr>
          </a:p>
          <a:p>
            <a:pPr marL="514350" indent="-514350" algn="just" rtl="1">
              <a:buFont typeface="Arial" pitchFamily="34" charset="0"/>
              <a:buChar char="•"/>
            </a:pPr>
            <a:r>
              <a:rPr lang="fa-IR" sz="3000" dirty="0" smtClean="0">
                <a:cs typeface="B Nazanin" pitchFamily="2" charset="-78"/>
              </a:rPr>
              <a:t>تجویز بسیاری از داروهای غیر نسخه ای  برای سالمندان نابجاست. </a:t>
            </a:r>
            <a:endParaRPr lang="fa-IR" sz="3000" dirty="0"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143000"/>
          </a:xfrm>
        </p:spPr>
        <p:txBody>
          <a:bodyPr>
            <a:normAutofit/>
          </a:bodyPr>
          <a:lstStyle/>
          <a:p>
            <a:pPr algn="r"/>
            <a:r>
              <a:rPr lang="fa-IR" sz="2500" dirty="0" smtClean="0">
                <a:cs typeface="B Titr" pitchFamily="2" charset="-78"/>
              </a:rPr>
              <a:t>تقویت حافظه در سالمندان:</a:t>
            </a:r>
            <a:endParaRPr lang="fa-IR" sz="2500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838200"/>
            <a:ext cx="7943088" cy="6019800"/>
          </a:xfrm>
        </p:spPr>
        <p:txBody>
          <a:bodyPr>
            <a:normAutofit fontScale="92500" lnSpcReduction="20000"/>
          </a:bodyPr>
          <a:lstStyle/>
          <a:p>
            <a:pPr marL="596646" lvl="0" indent="-514350" algn="just">
              <a:buFont typeface="+mj-lt"/>
              <a:buAutoNum type="arabicPeriod"/>
            </a:pPr>
            <a:r>
              <a:rPr lang="fa-IR" dirty="0" smtClean="0">
                <a:cs typeface="B Nazanin" pitchFamily="2" charset="-78"/>
              </a:rPr>
              <a:t>موضوعی را فراموش کرده اید نترسید و از بیان ان نترسید و خجالت نکشید.</a:t>
            </a:r>
            <a:endParaRPr lang="en-US" dirty="0" smtClean="0">
              <a:cs typeface="B Nazanin" pitchFamily="2" charset="-78"/>
            </a:endParaRPr>
          </a:p>
          <a:p>
            <a:pPr marL="596646" lvl="0" indent="-514350" algn="just">
              <a:buFont typeface="+mj-lt"/>
              <a:buAutoNum type="arabicPeriod"/>
            </a:pPr>
            <a:r>
              <a:rPr lang="fa-IR" dirty="0" smtClean="0">
                <a:cs typeface="B Nazanin" pitchFamily="2" charset="-78"/>
              </a:rPr>
              <a:t>چیزهایی که همیشه از ان استفاده می کنید مثل عینک یا کلید را در یک جای مشخص بگذارید.</a:t>
            </a:r>
            <a:endParaRPr lang="en-US" dirty="0" smtClean="0">
              <a:cs typeface="B Nazanin" pitchFamily="2" charset="-78"/>
            </a:endParaRPr>
          </a:p>
          <a:p>
            <a:pPr marL="596646" lvl="0" indent="-514350" algn="just">
              <a:buFont typeface="+mj-lt"/>
              <a:buAutoNum type="arabicPeriod"/>
            </a:pPr>
            <a:r>
              <a:rPr lang="fa-IR" dirty="0" smtClean="0">
                <a:cs typeface="B Nazanin" pitchFamily="2" charset="-78"/>
              </a:rPr>
              <a:t>هر روز به اخبار رادیو و تلویزیون گوش دهید و سعی کنید هر روز یک مطلب جدید یاد بگیرید.</a:t>
            </a:r>
            <a:endParaRPr lang="en-US" dirty="0" smtClean="0">
              <a:cs typeface="B Nazanin" pitchFamily="2" charset="-78"/>
            </a:endParaRPr>
          </a:p>
          <a:p>
            <a:pPr marL="596646" lvl="0" indent="-514350" algn="just">
              <a:buFont typeface="+mj-lt"/>
              <a:buAutoNum type="arabicPeriod"/>
            </a:pPr>
            <a:r>
              <a:rPr lang="fa-IR" dirty="0" smtClean="0">
                <a:cs typeface="B Nazanin" pitchFamily="2" charset="-78"/>
              </a:rPr>
              <a:t>در جمع دوستان یا خانواده خاطرات گذشته را تعریف کنید.</a:t>
            </a:r>
            <a:endParaRPr lang="en-US" dirty="0" smtClean="0">
              <a:cs typeface="B Nazanin" pitchFamily="2" charset="-78"/>
            </a:endParaRPr>
          </a:p>
          <a:p>
            <a:pPr marL="596646" lvl="0" indent="-514350" algn="just">
              <a:buFont typeface="+mj-lt"/>
              <a:buAutoNum type="arabicPeriod"/>
            </a:pPr>
            <a:r>
              <a:rPr lang="fa-IR" dirty="0" smtClean="0">
                <a:cs typeface="B Nazanin" pitchFamily="2" charset="-78"/>
              </a:rPr>
              <a:t>خطارات خود را بنویسید.</a:t>
            </a:r>
            <a:endParaRPr lang="en-US" dirty="0" smtClean="0">
              <a:cs typeface="B Nazanin" pitchFamily="2" charset="-78"/>
            </a:endParaRPr>
          </a:p>
          <a:p>
            <a:pPr marL="596646" lvl="0" indent="-514350" algn="just">
              <a:buFont typeface="+mj-lt"/>
              <a:buAutoNum type="arabicPeriod"/>
            </a:pPr>
            <a:r>
              <a:rPr lang="fa-IR" dirty="0" smtClean="0">
                <a:cs typeface="B Nazanin" pitchFamily="2" charset="-78"/>
              </a:rPr>
              <a:t>بازی های فکری انجام دهید و با دوستانتان مشاعره کنید.</a:t>
            </a:r>
            <a:endParaRPr lang="en-US" dirty="0" smtClean="0">
              <a:cs typeface="B Nazanin" pitchFamily="2" charset="-78"/>
            </a:endParaRPr>
          </a:p>
          <a:p>
            <a:pPr marL="596646" lvl="0" indent="-514350" algn="just">
              <a:buFont typeface="+mj-lt"/>
              <a:buAutoNum type="arabicPeriod"/>
            </a:pPr>
            <a:r>
              <a:rPr lang="fa-IR" dirty="0" smtClean="0">
                <a:cs typeface="B Nazanin" pitchFamily="2" charset="-78"/>
              </a:rPr>
              <a:t>جدول حل کنید.</a:t>
            </a:r>
            <a:endParaRPr lang="en-US" dirty="0" smtClean="0">
              <a:cs typeface="B Nazanin" pitchFamily="2" charset="-78"/>
            </a:endParaRPr>
          </a:p>
          <a:p>
            <a:pPr marL="596646" lvl="0" indent="-514350" algn="just">
              <a:buFont typeface="+mj-lt"/>
              <a:buAutoNum type="arabicPeriod"/>
            </a:pPr>
            <a:r>
              <a:rPr lang="fa-IR" dirty="0" smtClean="0">
                <a:cs typeface="B Nazanin" pitchFamily="2" charset="-78"/>
              </a:rPr>
              <a:t>مطالبی را که ممکن است فراموش کنید یادداشت کنید.</a:t>
            </a:r>
            <a:endParaRPr lang="en-US" dirty="0" smtClean="0">
              <a:cs typeface="B Nazanin" pitchFamily="2" charset="-78"/>
            </a:endParaRPr>
          </a:p>
          <a:p>
            <a:pPr marL="596646" lvl="0" indent="-514350" algn="just">
              <a:buFont typeface="+mj-lt"/>
              <a:buAutoNum type="arabicPeriod"/>
            </a:pPr>
            <a:r>
              <a:rPr lang="fa-IR" dirty="0" smtClean="0">
                <a:cs typeface="B Nazanin" pitchFamily="2" charset="-78"/>
              </a:rPr>
              <a:t>یک دفترچه یادداشت در کنار تلفن بگذارید و هر که پیامی داد یا کاری را محول کرد یادداشت کنید.</a:t>
            </a:r>
            <a:endParaRPr lang="en-US" dirty="0" smtClean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533400"/>
            <a:ext cx="7802880" cy="6019800"/>
          </a:xfrm>
        </p:spPr>
        <p:txBody>
          <a:bodyPr>
            <a:normAutofit/>
          </a:bodyPr>
          <a:lstStyle/>
          <a:p>
            <a:pPr marL="596646" lvl="0" indent="-514350" algn="just">
              <a:buNone/>
            </a:pPr>
            <a:r>
              <a:rPr lang="fa-IR" dirty="0" smtClean="0">
                <a:cs typeface="B Nazanin" pitchFamily="2" charset="-78"/>
              </a:rPr>
              <a:t>10 . هیچگاه خودسرانه دارو مصرف نکنید اما اگر توسط پزشک برای شما تجویز شد در مصرف درست و به موقع دارو دقت کنید(مثل یادداشت کردن یا استفاده از جعبه تقسیم دارو)</a:t>
            </a:r>
          </a:p>
          <a:p>
            <a:pPr marL="596646" lvl="0" indent="-514350">
              <a:buNone/>
            </a:pPr>
            <a:endParaRPr lang="en-US" dirty="0" smtClean="0">
              <a:cs typeface="B Nazanin" pitchFamily="2" charset="-78"/>
            </a:endParaRPr>
          </a:p>
          <a:p>
            <a:pPr marL="596646" lvl="0" indent="-514350" algn="just">
              <a:buNone/>
            </a:pPr>
            <a:r>
              <a:rPr lang="fa-IR" dirty="0" smtClean="0">
                <a:cs typeface="B Nazanin" pitchFamily="2" charset="-78"/>
              </a:rPr>
              <a:t>11 . تغذیه مناسب برای حفظ قدرت حافظه لازم است. برای این کار قند، چربی و نمک کمی مصرف کنید ولی مصرف میوه و سبزی تازه را بیشتر کنید.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990600" y="0"/>
            <a:ext cx="8153400" cy="685584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98080" cy="4800600"/>
          </a:xfrm>
        </p:spPr>
        <p:txBody>
          <a:bodyPr/>
          <a:lstStyle/>
          <a:p>
            <a:pPr algn="ctr" rtl="1">
              <a:buNone/>
            </a:pPr>
            <a:r>
              <a:rPr lang="fa-IR" sz="6000" b="1" dirty="0" smtClean="0">
                <a:solidFill>
                  <a:schemeClr val="tx2">
                    <a:lumMod val="50000"/>
                  </a:schemeClr>
                </a:solidFill>
                <a:latin typeface="IranNastaliq" pitchFamily="18" charset="0"/>
                <a:cs typeface="IranNastaliq" pitchFamily="18" charset="0"/>
              </a:rPr>
              <a:t>بيماري هاي          شايع        سالمندان</a:t>
            </a:r>
            <a:endParaRPr lang="en-US" sz="6000" b="1" dirty="0" smtClean="0">
              <a:solidFill>
                <a:schemeClr val="tx2">
                  <a:lumMod val="50000"/>
                </a:schemeClr>
              </a:solidFill>
              <a:latin typeface="IranNastaliq" pitchFamily="18" charset="0"/>
              <a:cs typeface="IranNastaliq" pitchFamily="18" charset="0"/>
            </a:endParaRPr>
          </a:p>
          <a:p>
            <a:pPr algn="r">
              <a:buNone/>
            </a:pPr>
            <a:endParaRPr lang="fa-IR" dirty="0"/>
          </a:p>
        </p:txBody>
      </p:sp>
      <p:pic>
        <p:nvPicPr>
          <p:cNvPr id="4" name="Picture 3" descr="t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7000" y="2265662"/>
            <a:ext cx="3886200" cy="3153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990600" y="2154"/>
            <a:ext cx="8153400" cy="68558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7498080" cy="15240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cs typeface="B Titr" pitchFamily="2" charset="-78"/>
              </a:rPr>
              <a:t>دیابت </a:t>
            </a:r>
            <a:br>
              <a:rPr lang="fa-IR" sz="3200" dirty="0" smtClean="0">
                <a:cs typeface="B Titr" pitchFamily="2" charset="-78"/>
              </a:rPr>
            </a:br>
            <a:r>
              <a:rPr lang="fa-IR" sz="3200" dirty="0" smtClean="0">
                <a:cs typeface="B Titr" pitchFamily="2" charset="-78"/>
              </a:rPr>
              <a:t>اختلال در سوخت وساز بدن </a:t>
            </a:r>
            <a:endParaRPr lang="fa-IR" sz="3200" dirty="0">
              <a:cs typeface="B Titr" pitchFamily="2" charset="-78"/>
            </a:endParaRPr>
          </a:p>
        </p:txBody>
      </p:sp>
      <p:pic>
        <p:nvPicPr>
          <p:cNvPr id="6" name="Content Placeholder 5" descr="cv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05200" y="1981200"/>
            <a:ext cx="2797175" cy="34913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raffic" pitchFamily="2" charset="-78"/>
              </a:rPr>
              <a:t>دیابت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buNone/>
            </a:pPr>
            <a:r>
              <a:rPr lang="fa-IR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در حالت طبيعي:</a:t>
            </a:r>
            <a:endParaRPr lang="en-US" sz="28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>
              <a:buFont typeface="Arial" pitchFamily="34" charset="0"/>
              <a:buChar char="•"/>
            </a:pPr>
            <a:r>
              <a:rPr lang="fa-IR" sz="2800" dirty="0" smtClean="0">
                <a:cs typeface="B Nazanin" pitchFamily="2" charset="-78"/>
              </a:rPr>
              <a:t>غذاها در دستگاه گوارش به گلوكز(قندخون) تبديل مي شوند.</a:t>
            </a:r>
            <a:endParaRPr lang="en-US" sz="2800" dirty="0" smtClean="0">
              <a:cs typeface="B Nazanin" pitchFamily="2" charset="-78"/>
            </a:endParaRPr>
          </a:p>
          <a:p>
            <a:pPr>
              <a:buFont typeface="Arial" pitchFamily="34" charset="0"/>
              <a:buChar char="•"/>
            </a:pPr>
            <a:r>
              <a:rPr lang="fa-IR" sz="2800" dirty="0" smtClean="0">
                <a:cs typeface="B Nazanin" pitchFamily="2" charset="-78"/>
              </a:rPr>
              <a:t>گلوكز وارد جريان خون مي شود</a:t>
            </a:r>
            <a:endParaRPr lang="en-US" sz="2800" dirty="0" smtClean="0">
              <a:cs typeface="B Nazanin" pitchFamily="2" charset="-78"/>
            </a:endParaRPr>
          </a:p>
          <a:p>
            <a:pPr>
              <a:buFont typeface="Arial" pitchFamily="34" charset="0"/>
              <a:buChar char="•"/>
            </a:pPr>
            <a:r>
              <a:rPr lang="fa-IR" sz="2800" dirty="0" smtClean="0">
                <a:cs typeface="B Nazanin" pitchFamily="2" charset="-78"/>
              </a:rPr>
              <a:t>با افزايش گلوكز پانكراس (لوزالمعده) انسولين ترشح مي كند.</a:t>
            </a:r>
            <a:endParaRPr lang="en-US" sz="2800" dirty="0" smtClean="0">
              <a:cs typeface="B Nazanin" pitchFamily="2" charset="-78"/>
            </a:endParaRPr>
          </a:p>
          <a:p>
            <a:pPr>
              <a:buFont typeface="Arial" pitchFamily="34" charset="0"/>
              <a:buChar char="•"/>
            </a:pPr>
            <a:r>
              <a:rPr lang="fa-IR" sz="2800" dirty="0" smtClean="0">
                <a:cs typeface="B Nazanin" pitchFamily="2" charset="-78"/>
              </a:rPr>
              <a:t>انسولين كليد ورود گلوكز به سلول ها</a:t>
            </a:r>
            <a:endParaRPr lang="en-US" sz="2800" dirty="0" smtClean="0">
              <a:cs typeface="B Nazanin" pitchFamily="2" charset="-78"/>
            </a:endParaRPr>
          </a:p>
          <a:p>
            <a:pPr>
              <a:buFont typeface="Arial" pitchFamily="34" charset="0"/>
              <a:buChar char="•"/>
            </a:pPr>
            <a:r>
              <a:rPr lang="fa-IR" sz="2800" dirty="0" smtClean="0">
                <a:cs typeface="B Nazanin" pitchFamily="2" charset="-78"/>
              </a:rPr>
              <a:t>با اين عمل:</a:t>
            </a:r>
            <a:endParaRPr lang="en-US" sz="2800" dirty="0" smtClean="0">
              <a:cs typeface="B Nazanin" pitchFamily="2" charset="-78"/>
            </a:endParaRPr>
          </a:p>
          <a:p>
            <a:pPr marL="365125" indent="0" algn="r" rtl="1">
              <a:buNone/>
            </a:pPr>
            <a:r>
              <a:rPr lang="fa-IR" sz="2800" dirty="0" smtClean="0">
                <a:cs typeface="B Nazanin" pitchFamily="2" charset="-78"/>
              </a:rPr>
              <a:t>قند خون كاهش مي يابد.</a:t>
            </a:r>
            <a:endParaRPr lang="en-US" sz="2800" dirty="0" smtClean="0">
              <a:cs typeface="B Nazanin" pitchFamily="2" charset="-78"/>
            </a:endParaRPr>
          </a:p>
          <a:p>
            <a:pPr marL="365125" indent="0" algn="r" rtl="1">
              <a:buNone/>
            </a:pPr>
            <a:r>
              <a:rPr lang="fa-IR" sz="2800" dirty="0" smtClean="0">
                <a:cs typeface="B Nazanin" pitchFamily="2" charset="-78"/>
              </a:rPr>
              <a:t>سوخت و ساز بدن ادامه پيدا مي كند.</a:t>
            </a:r>
            <a:endParaRPr lang="en-US" sz="2800" dirty="0" smtClean="0">
              <a:cs typeface="B Nazanin" pitchFamily="2" charset="-78"/>
            </a:endParaRPr>
          </a:p>
          <a:p>
            <a:pPr algn="r">
              <a:buNone/>
            </a:pPr>
            <a:endParaRPr lang="fa-IR" sz="2800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raffic" pitchFamily="2" charset="-78"/>
              </a:rPr>
              <a:t>دیابت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a-IR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در بيماري ديابت :</a:t>
            </a:r>
            <a:endParaRPr lang="en-US" sz="28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lvl="0">
              <a:buFont typeface="Arial" pitchFamily="34" charset="0"/>
              <a:buChar char="•"/>
            </a:pPr>
            <a:r>
              <a:rPr lang="fa-IR" sz="2800" dirty="0" smtClean="0">
                <a:cs typeface="B Nazanin" pitchFamily="2" charset="-78"/>
              </a:rPr>
              <a:t>انسولين به ميزان كافي نيست</a:t>
            </a:r>
            <a:endParaRPr lang="en-US" sz="2800" dirty="0" smtClean="0">
              <a:cs typeface="B Nazanin" pitchFamily="2" charset="-78"/>
            </a:endParaRPr>
          </a:p>
          <a:p>
            <a:pPr marL="92075" indent="-9525">
              <a:buFont typeface="Arial" pitchFamily="34" charset="0"/>
              <a:buChar char="•"/>
            </a:pPr>
            <a:r>
              <a:rPr lang="fa-IR" sz="2800" dirty="0" smtClean="0">
                <a:cs typeface="B Nazanin" pitchFamily="2" charset="-78"/>
              </a:rPr>
              <a:t>انسولين نمي تواند كار خود را به درستي انجام دهد در نتيجه قند خون افزايش پيدا مي كند</a:t>
            </a:r>
            <a:endParaRPr lang="fa-IR" sz="2800" dirty="0">
              <a:cs typeface="B Nazanin" pitchFamily="2" charset="-78"/>
            </a:endParaRPr>
          </a:p>
        </p:txBody>
      </p:sp>
      <p:pic>
        <p:nvPicPr>
          <p:cNvPr id="4" name="Picture 3" descr="صثی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3352800"/>
            <a:ext cx="2743199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raffic" pitchFamily="2" charset="-78"/>
              </a:rPr>
              <a:t>دیابت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a-IR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كنترل نكردن قند خون باعث عوارض در اندام هاي زير مي شود:</a:t>
            </a:r>
            <a:endParaRPr lang="en-US" sz="28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>
              <a:buFont typeface="Arial" pitchFamily="34" charset="0"/>
              <a:buChar char="•"/>
            </a:pPr>
            <a:r>
              <a:rPr lang="fa-IR" sz="2800" dirty="0" smtClean="0">
                <a:cs typeface="B Nazanin" pitchFamily="2" charset="-78"/>
              </a:rPr>
              <a:t>قلب و عروق</a:t>
            </a:r>
            <a:endParaRPr lang="en-US" sz="2800" dirty="0" smtClean="0">
              <a:cs typeface="B Nazanin" pitchFamily="2" charset="-78"/>
            </a:endParaRPr>
          </a:p>
          <a:p>
            <a:pPr>
              <a:buFont typeface="Arial" pitchFamily="34" charset="0"/>
              <a:buChar char="•"/>
            </a:pPr>
            <a:r>
              <a:rPr lang="fa-IR" sz="2800" dirty="0" smtClean="0">
                <a:cs typeface="B Nazanin" pitchFamily="2" charset="-78"/>
              </a:rPr>
              <a:t>كليه</a:t>
            </a:r>
            <a:endParaRPr lang="en-US" sz="2800" dirty="0" smtClean="0">
              <a:cs typeface="B Nazanin" pitchFamily="2" charset="-78"/>
            </a:endParaRPr>
          </a:p>
          <a:p>
            <a:pPr>
              <a:buFont typeface="Arial" pitchFamily="34" charset="0"/>
              <a:buChar char="•"/>
            </a:pPr>
            <a:r>
              <a:rPr lang="fa-IR" sz="2800" dirty="0" smtClean="0">
                <a:cs typeface="B Nazanin" pitchFamily="2" charset="-78"/>
              </a:rPr>
              <a:t>چشم</a:t>
            </a:r>
            <a:endParaRPr lang="en-US" sz="2800" dirty="0" smtClean="0">
              <a:cs typeface="B Nazanin" pitchFamily="2" charset="-78"/>
            </a:endParaRPr>
          </a:p>
          <a:p>
            <a:pPr>
              <a:buFont typeface="Arial" pitchFamily="34" charset="0"/>
              <a:buChar char="•"/>
            </a:pPr>
            <a:r>
              <a:rPr lang="fa-IR" sz="2800" dirty="0" smtClean="0">
                <a:cs typeface="B Nazanin" pitchFamily="2" charset="-78"/>
              </a:rPr>
              <a:t>سيستم عصبي</a:t>
            </a:r>
            <a:endParaRPr lang="en-US" sz="2800" dirty="0" smtClean="0">
              <a:cs typeface="B Nazanin" pitchFamily="2" charset="-78"/>
            </a:endParaRPr>
          </a:p>
          <a:p>
            <a:pPr>
              <a:buFont typeface="Arial" pitchFamily="34" charset="0"/>
              <a:buChar char="•"/>
            </a:pPr>
            <a:r>
              <a:rPr lang="fa-IR" sz="2800" dirty="0" smtClean="0">
                <a:cs typeface="B Nazanin" pitchFamily="2" charset="-78"/>
              </a:rPr>
              <a:t>و ...</a:t>
            </a:r>
            <a:endParaRPr lang="en-US" sz="2800" dirty="0" smtClean="0">
              <a:cs typeface="B Nazanin" pitchFamily="2" charset="-78"/>
            </a:endParaRPr>
          </a:p>
          <a:p>
            <a:pPr algn="r">
              <a:buNone/>
            </a:pPr>
            <a:endParaRPr lang="fa-I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498080" cy="1143000"/>
          </a:xfrm>
        </p:spPr>
        <p:txBody>
          <a:bodyPr>
            <a:normAutofit/>
          </a:bodyPr>
          <a:lstStyle/>
          <a:p>
            <a:pPr algn="r"/>
            <a:r>
              <a:rPr lang="fa-I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raffic" pitchFamily="2" charset="-78"/>
              </a:rPr>
              <a:t>دیابت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800" y="1752600"/>
            <a:ext cx="3307080" cy="2667000"/>
          </a:xfrm>
        </p:spPr>
        <p:txBody>
          <a:bodyPr/>
          <a:lstStyle/>
          <a:p>
            <a:pPr>
              <a:buNone/>
            </a:pPr>
            <a:r>
              <a:rPr lang="fa-IR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انواع ديابت</a:t>
            </a:r>
            <a:endParaRPr lang="en-US" sz="28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lvl="0">
              <a:buFont typeface="Arial" pitchFamily="34" charset="0"/>
              <a:buChar char="•"/>
            </a:pPr>
            <a:r>
              <a:rPr lang="fa-IR" sz="2800" dirty="0" smtClean="0">
                <a:cs typeface="B Nazanin" pitchFamily="2" charset="-78"/>
              </a:rPr>
              <a:t>ديابت نوع 1</a:t>
            </a:r>
            <a:endParaRPr lang="en-US" sz="2800" dirty="0" smtClean="0">
              <a:cs typeface="B Nazanin" pitchFamily="2" charset="-78"/>
            </a:endParaRPr>
          </a:p>
          <a:p>
            <a:pPr lvl="0">
              <a:buFont typeface="Arial" pitchFamily="34" charset="0"/>
              <a:buChar char="•"/>
            </a:pPr>
            <a:r>
              <a:rPr lang="fa-IR" sz="2800" dirty="0" smtClean="0">
                <a:cs typeface="B Nazanin" pitchFamily="2" charset="-78"/>
              </a:rPr>
              <a:t>ديابت نوع 2</a:t>
            </a:r>
            <a:endParaRPr lang="en-US" sz="2800" dirty="0" smtClean="0">
              <a:cs typeface="B Nazanin" pitchFamily="2" charset="-78"/>
            </a:endParaRPr>
          </a:p>
          <a:p>
            <a:pPr lvl="0">
              <a:buFont typeface="Arial" pitchFamily="34" charset="0"/>
              <a:buChar char="•"/>
            </a:pPr>
            <a:r>
              <a:rPr lang="fa-IR" sz="2800" dirty="0" smtClean="0">
                <a:cs typeface="B Nazanin" pitchFamily="2" charset="-78"/>
              </a:rPr>
              <a:t>ديابت حاملگي</a:t>
            </a:r>
            <a:endParaRPr lang="en-US" sz="2800" dirty="0" smtClean="0">
              <a:cs typeface="B Nazanin" pitchFamily="2" charset="-78"/>
            </a:endParaRPr>
          </a:p>
          <a:p>
            <a:pPr lvl="0">
              <a:buFont typeface="Arial" pitchFamily="34" charset="0"/>
              <a:buChar char="•"/>
            </a:pPr>
            <a:r>
              <a:rPr lang="fa-IR" sz="2800" dirty="0" smtClean="0">
                <a:cs typeface="B Nazanin" pitchFamily="2" charset="-78"/>
              </a:rPr>
              <a:t>ديابت با علل متفرقه</a:t>
            </a:r>
            <a:endParaRPr lang="en-US" sz="2800" dirty="0" smtClean="0">
              <a:cs typeface="B Nazanin" pitchFamily="2" charset="-78"/>
            </a:endParaRPr>
          </a:p>
          <a:p>
            <a:pPr>
              <a:buNone/>
            </a:pPr>
            <a:endParaRPr lang="fa-IR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43000" y="228600"/>
            <a:ext cx="4495800" cy="1676400"/>
          </a:xfrm>
          <a:prstGeom prst="rect">
            <a:avLst/>
          </a:prstGeom>
        </p:spPr>
        <p:style>
          <a:lnRef idx="2">
            <a:schemeClr val="accent2"/>
          </a:lnRef>
          <a:fillRef idx="1001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r" rtl="1"/>
            <a:r>
              <a:rPr lang="fa-IR" sz="2400" b="1" dirty="0" smtClean="0">
                <a:solidFill>
                  <a:schemeClr val="tx2">
                    <a:lumMod val="50000"/>
                  </a:schemeClr>
                </a:solidFill>
                <a:cs typeface="B Nazanin" pitchFamily="2" charset="-78"/>
              </a:rPr>
              <a:t>ديابت نوع 1</a:t>
            </a:r>
            <a:endParaRPr lang="en-US" sz="2400" b="1" dirty="0" smtClean="0">
              <a:solidFill>
                <a:schemeClr val="tx2">
                  <a:lumMod val="50000"/>
                </a:schemeClr>
              </a:solidFill>
              <a:cs typeface="B Nazanin" pitchFamily="2" charset="-78"/>
            </a:endParaRPr>
          </a:p>
          <a:p>
            <a:pPr lvl="0" algn="r" rtl="1">
              <a:buFont typeface="Wingdings" pitchFamily="2" charset="2"/>
              <a:buChar char="§"/>
            </a:pPr>
            <a:r>
              <a:rPr lang="fa-IR" sz="2200" dirty="0" smtClean="0">
                <a:cs typeface="B Nazanin" pitchFamily="2" charset="-78"/>
              </a:rPr>
              <a:t>15-10 درصد بيماران ديابتي</a:t>
            </a:r>
            <a:endParaRPr lang="en-US" sz="2200" dirty="0" smtClean="0">
              <a:cs typeface="B Nazanin" pitchFamily="2" charset="-78"/>
            </a:endParaRPr>
          </a:p>
          <a:p>
            <a:pPr lvl="0" algn="r" rtl="1">
              <a:buFont typeface="Wingdings" pitchFamily="2" charset="2"/>
              <a:buChar char="§"/>
            </a:pPr>
            <a:r>
              <a:rPr lang="fa-IR" sz="2200" dirty="0" smtClean="0">
                <a:cs typeface="B Nazanin" pitchFamily="2" charset="-78"/>
              </a:rPr>
              <a:t>وابسته به انسولين</a:t>
            </a:r>
            <a:endParaRPr lang="en-US" sz="2200" dirty="0" smtClean="0">
              <a:cs typeface="B Nazanin" pitchFamily="2" charset="-78"/>
            </a:endParaRPr>
          </a:p>
          <a:p>
            <a:pPr lvl="0" algn="r" rtl="1">
              <a:buFont typeface="Wingdings" pitchFamily="2" charset="2"/>
              <a:buChar char="§"/>
            </a:pPr>
            <a:r>
              <a:rPr lang="fa-IR" sz="2200" dirty="0" smtClean="0">
                <a:cs typeface="B Nazanin" pitchFamily="2" charset="-78"/>
              </a:rPr>
              <a:t>در افراد زير 30 سال</a:t>
            </a:r>
            <a:endParaRPr lang="en-US" sz="2200" dirty="0" smtClean="0">
              <a:cs typeface="B Nazanin" pitchFamily="2" charset="-78"/>
            </a:endParaRPr>
          </a:p>
          <a:p>
            <a:pPr lvl="0" algn="r" rtl="1">
              <a:buFont typeface="Wingdings" pitchFamily="2" charset="2"/>
              <a:buChar char="§"/>
            </a:pPr>
            <a:r>
              <a:rPr lang="fa-IR" sz="2200" dirty="0" smtClean="0">
                <a:cs typeface="B Nazanin" pitchFamily="2" charset="-78"/>
              </a:rPr>
              <a:t>ديابت جواني</a:t>
            </a:r>
            <a:endParaRPr kumimoji="0" lang="fa-IR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66800" y="2743200"/>
            <a:ext cx="4221480" cy="2286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fa-I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43000" y="1981200"/>
            <a:ext cx="4495800" cy="1447800"/>
          </a:xfrm>
          <a:prstGeom prst="rect">
            <a:avLst/>
          </a:prstGeom>
        </p:spPr>
        <p:style>
          <a:lnRef idx="2">
            <a:schemeClr val="accent2"/>
          </a:lnRef>
          <a:fillRef idx="1001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r" rtl="1"/>
            <a:r>
              <a:rPr lang="fa-IR" sz="2400" b="1" dirty="0" smtClean="0">
                <a:solidFill>
                  <a:schemeClr val="tx2">
                    <a:lumMod val="50000"/>
                  </a:schemeClr>
                </a:solidFill>
                <a:cs typeface="B Nazanin" pitchFamily="2" charset="-78"/>
              </a:rPr>
              <a:t>ديابت نوع 2</a:t>
            </a:r>
            <a:endParaRPr lang="en-US" sz="2400" b="1" dirty="0" smtClean="0">
              <a:solidFill>
                <a:schemeClr val="tx2">
                  <a:lumMod val="50000"/>
                </a:schemeClr>
              </a:solidFill>
              <a:cs typeface="B Nazanin" pitchFamily="2" charset="-78"/>
            </a:endParaRPr>
          </a:p>
          <a:p>
            <a:pPr algn="r" rtl="1">
              <a:buFont typeface="Wingdings" pitchFamily="2" charset="2"/>
              <a:buChar char="§"/>
            </a:pPr>
            <a:r>
              <a:rPr lang="fa-IR" sz="2200" dirty="0" smtClean="0">
                <a:cs typeface="B Nazanin" pitchFamily="2" charset="-78"/>
              </a:rPr>
              <a:t>90-85 درصد بيماران ديابتي</a:t>
            </a:r>
            <a:endParaRPr lang="en-US" sz="2200" dirty="0" smtClean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§"/>
            </a:pPr>
            <a:r>
              <a:rPr lang="fa-IR" sz="2200" dirty="0" smtClean="0">
                <a:cs typeface="B Nazanin" pitchFamily="2" charset="-78"/>
              </a:rPr>
              <a:t>افراد بالاي 30 سال</a:t>
            </a:r>
            <a:endParaRPr lang="en-US" sz="2200" dirty="0" smtClean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§"/>
            </a:pPr>
            <a:r>
              <a:rPr lang="fa-IR" sz="2200" dirty="0" smtClean="0">
                <a:cs typeface="B Nazanin" pitchFamily="2" charset="-78"/>
              </a:rPr>
              <a:t>ديابت بزرگسالان</a:t>
            </a:r>
            <a:endParaRPr kumimoji="0" lang="fa-IR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143000" y="3505200"/>
            <a:ext cx="4495800" cy="1447800"/>
          </a:xfrm>
          <a:prstGeom prst="rect">
            <a:avLst/>
          </a:prstGeom>
        </p:spPr>
        <p:style>
          <a:lnRef idx="2">
            <a:schemeClr val="accent2"/>
          </a:lnRef>
          <a:fillRef idx="1001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r" rtl="1"/>
            <a:r>
              <a:rPr lang="fa-IR" sz="2400" b="1" dirty="0" smtClean="0">
                <a:solidFill>
                  <a:schemeClr val="tx2">
                    <a:lumMod val="50000"/>
                  </a:schemeClr>
                </a:solidFill>
                <a:cs typeface="B Nazanin" pitchFamily="2" charset="-78"/>
              </a:rPr>
              <a:t>ديابت حاملگي</a:t>
            </a:r>
            <a:endParaRPr lang="en-US" sz="2400" b="1" dirty="0" smtClean="0">
              <a:solidFill>
                <a:schemeClr val="tx2">
                  <a:lumMod val="50000"/>
                </a:schemeClr>
              </a:solidFill>
              <a:cs typeface="B Nazanin" pitchFamily="2" charset="-78"/>
            </a:endParaRPr>
          </a:p>
          <a:p>
            <a:pPr lvl="0" algn="r" rtl="1">
              <a:buFont typeface="Wingdings" pitchFamily="2" charset="2"/>
              <a:buChar char="§"/>
            </a:pPr>
            <a:r>
              <a:rPr lang="fa-IR" sz="2200" dirty="0" smtClean="0">
                <a:cs typeface="B Nazanin" pitchFamily="2" charset="-78"/>
              </a:rPr>
              <a:t>براي اولين بار در حاملگي تشخيص داده مي شود</a:t>
            </a:r>
            <a:endParaRPr lang="en-US" sz="2200" dirty="0" smtClean="0">
              <a:cs typeface="B Nazanin" pitchFamily="2" charset="-78"/>
            </a:endParaRPr>
          </a:p>
          <a:p>
            <a:pPr lvl="0" algn="r" rtl="1">
              <a:buFont typeface="Wingdings" pitchFamily="2" charset="2"/>
              <a:buChar char="§"/>
            </a:pPr>
            <a:r>
              <a:rPr lang="fa-IR" sz="2200" dirty="0" smtClean="0">
                <a:cs typeface="B Nazanin" pitchFamily="2" charset="-78"/>
              </a:rPr>
              <a:t>گذرا</a:t>
            </a:r>
            <a:endParaRPr lang="en-US" sz="2200" dirty="0" smtClean="0">
              <a:cs typeface="B Nazanin" pitchFamily="2" charset="-78"/>
            </a:endParaRPr>
          </a:p>
          <a:p>
            <a:pPr lvl="0" algn="r" rtl="1">
              <a:buFont typeface="Wingdings" pitchFamily="2" charset="2"/>
              <a:buChar char="§"/>
            </a:pPr>
            <a:r>
              <a:rPr lang="fa-IR" sz="2200" dirty="0" smtClean="0">
                <a:cs typeface="B Nazanin" pitchFamily="2" charset="-78"/>
              </a:rPr>
              <a:t>افزايش خطر ابتلا به ديابت نوع 2 در آينده</a:t>
            </a:r>
            <a:endParaRPr lang="en-US" sz="2200" dirty="0" smtClean="0">
              <a:cs typeface="B Nazanin" pitchFamily="2" charset="-78"/>
            </a:endParaRPr>
          </a:p>
          <a:p>
            <a:pPr marL="365760" marR="0" lvl="0" indent="-283464" algn="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fa-I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143000" y="5029200"/>
            <a:ext cx="4495800" cy="1752600"/>
          </a:xfrm>
          <a:prstGeom prst="rect">
            <a:avLst/>
          </a:prstGeom>
        </p:spPr>
        <p:style>
          <a:lnRef idx="2">
            <a:schemeClr val="accent2"/>
          </a:lnRef>
          <a:fillRef idx="1001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 rtl="1"/>
            <a:r>
              <a:rPr lang="fa-IR" sz="2400" b="1" dirty="0" smtClean="0">
                <a:solidFill>
                  <a:schemeClr val="tx2">
                    <a:lumMod val="50000"/>
                  </a:schemeClr>
                </a:solidFill>
                <a:cs typeface="B Nazanin" pitchFamily="2" charset="-78"/>
              </a:rPr>
              <a:t>ديابت با علل متفرقه : </a:t>
            </a:r>
            <a:r>
              <a:rPr lang="fa-IR" sz="2400" dirty="0" smtClean="0">
                <a:solidFill>
                  <a:schemeClr val="tx2">
                    <a:lumMod val="50000"/>
                  </a:schemeClr>
                </a:solidFill>
                <a:cs typeface="B Nazanin" pitchFamily="2" charset="-78"/>
              </a:rPr>
              <a:t>(علل گوناگوني دارد)</a:t>
            </a:r>
            <a:endParaRPr lang="en-US" sz="2400" dirty="0" smtClean="0">
              <a:solidFill>
                <a:schemeClr val="tx2">
                  <a:lumMod val="50000"/>
                </a:schemeClr>
              </a:solidFill>
              <a:cs typeface="B Nazanin" pitchFamily="2" charset="-78"/>
            </a:endParaRPr>
          </a:p>
          <a:p>
            <a:pPr algn="r" rtl="1">
              <a:buFont typeface="Wingdings" pitchFamily="2" charset="2"/>
              <a:buChar char="§"/>
            </a:pPr>
            <a:r>
              <a:rPr lang="fa-IR" sz="2200" dirty="0" smtClean="0">
                <a:cs typeface="B Nazanin" pitchFamily="2" charset="-78"/>
              </a:rPr>
              <a:t>جراحي</a:t>
            </a:r>
            <a:endParaRPr lang="en-US" sz="2200" dirty="0" smtClean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§"/>
            </a:pPr>
            <a:r>
              <a:rPr lang="fa-IR" sz="2200" dirty="0" smtClean="0">
                <a:cs typeface="B Nazanin" pitchFamily="2" charset="-78"/>
              </a:rPr>
              <a:t>داروها</a:t>
            </a:r>
            <a:endParaRPr lang="en-US" sz="2200" dirty="0" smtClean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§"/>
            </a:pPr>
            <a:r>
              <a:rPr lang="fa-IR" sz="2200" dirty="0" smtClean="0">
                <a:cs typeface="B Nazanin" pitchFamily="2" charset="-78"/>
              </a:rPr>
              <a:t>سوء تغذيه</a:t>
            </a:r>
            <a:endParaRPr lang="en-US" sz="2200" dirty="0" smtClean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§"/>
            </a:pPr>
            <a:r>
              <a:rPr lang="fa-IR" sz="2200" dirty="0" smtClean="0">
                <a:cs typeface="B Nazanin" pitchFamily="2" charset="-78"/>
              </a:rPr>
              <a:t>عفونت</a:t>
            </a:r>
            <a:endParaRPr lang="en-US" sz="2200" dirty="0" smtClean="0">
              <a:cs typeface="B Nazanin" pitchFamily="2" charset="-78"/>
            </a:endParaRPr>
          </a:p>
          <a:p>
            <a:pPr marL="365760" marR="0" lvl="0" indent="-283464" algn="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fa-IR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16200000" flipV="1">
            <a:off x="5410200" y="838200"/>
            <a:ext cx="2057400" cy="1447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>
            <a:off x="5791200" y="2209800"/>
            <a:ext cx="13716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 flipV="1">
            <a:off x="5791200" y="3581400"/>
            <a:ext cx="1066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5486400" y="4419600"/>
            <a:ext cx="10668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304800"/>
            <a:ext cx="7879080" cy="624840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fa-IR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سالمند کیست؟</a:t>
            </a:r>
          </a:p>
          <a:p>
            <a:pPr algn="just">
              <a:buNone/>
            </a:pPr>
            <a:r>
              <a:rPr lang="fa-IR" sz="3000" dirty="0" smtClean="0">
                <a:cs typeface="B Nazanin" pitchFamily="2" charset="-78"/>
              </a:rPr>
              <a:t>به طور قراردادی سن شروع سالمندی را 60 سالگی قرار داده اند  و این  سن را  به  عنوان  نقطه شروع پیری پذیرفته اند. هرچند در برخی افراد پدیده پیری خیلی زودتر شروع می شود و در بسیاری دیگر،این پدیده چند سال به تعویق  می افتد.</a:t>
            </a:r>
            <a:endParaRPr lang="en-US" sz="3000" dirty="0" smtClean="0">
              <a:cs typeface="B Nazanin" pitchFamily="2" charset="-78"/>
            </a:endParaRPr>
          </a:p>
          <a:p>
            <a:pPr algn="just">
              <a:buNone/>
            </a:pPr>
            <a:r>
              <a:rPr lang="fa-IR" sz="3000" dirty="0" smtClean="0">
                <a:cs typeface="B Nazanin" pitchFamily="2" charset="-78"/>
              </a:rPr>
              <a:t>جمعیت سالمندان به چند گروه تقسیم می شود:</a:t>
            </a:r>
            <a:endParaRPr lang="en-US" sz="3000" dirty="0" smtClean="0">
              <a:cs typeface="B Nazanin" pitchFamily="2" charset="-78"/>
            </a:endParaRPr>
          </a:p>
          <a:p>
            <a:pPr marL="596646" lvl="0" indent="-514350" algn="just">
              <a:buFont typeface="+mj-lt"/>
              <a:buAutoNum type="arabicParenR"/>
            </a:pPr>
            <a:r>
              <a:rPr lang="fa-IR" sz="3000" dirty="0" smtClean="0">
                <a:cs typeface="B Nazanin" pitchFamily="2" charset="-78"/>
              </a:rPr>
              <a:t>پیران جوان: 60 تا 75</a:t>
            </a:r>
            <a:endParaRPr lang="en-US" sz="3000" dirty="0" smtClean="0">
              <a:cs typeface="B Nazanin" pitchFamily="2" charset="-78"/>
            </a:endParaRPr>
          </a:p>
          <a:p>
            <a:pPr marL="596646" lvl="0" indent="-514350" algn="just">
              <a:buFont typeface="+mj-lt"/>
              <a:buAutoNum type="arabicParenR"/>
            </a:pPr>
            <a:r>
              <a:rPr lang="fa-IR" sz="3000" dirty="0" smtClean="0">
                <a:cs typeface="B Nazanin" pitchFamily="2" charset="-78"/>
              </a:rPr>
              <a:t>پیران میانسال: 75 تا 90</a:t>
            </a:r>
            <a:endParaRPr lang="en-US" sz="3000" dirty="0" smtClean="0">
              <a:cs typeface="B Nazanin" pitchFamily="2" charset="-78"/>
            </a:endParaRPr>
          </a:p>
          <a:p>
            <a:pPr marL="596646" lvl="0" indent="-514350" algn="just">
              <a:buFont typeface="+mj-lt"/>
              <a:buAutoNum type="arabicParenR"/>
            </a:pPr>
            <a:r>
              <a:rPr lang="fa-IR" sz="3000" dirty="0" smtClean="0">
                <a:cs typeface="B Nazanin" pitchFamily="2" charset="-78"/>
              </a:rPr>
              <a:t>پیران کهنسال: 90 سال به بالا</a:t>
            </a:r>
            <a:endParaRPr lang="en-US" sz="3000" dirty="0" smtClean="0">
              <a:cs typeface="B Nazanin" pitchFamily="2" charset="-78"/>
            </a:endParaRPr>
          </a:p>
          <a:p>
            <a:pPr algn="just">
              <a:buNone/>
            </a:pPr>
            <a:r>
              <a:rPr lang="fa-IR" sz="3000" dirty="0" smtClean="0">
                <a:cs typeface="B Nazanin" pitchFamily="2" charset="-78"/>
              </a:rPr>
              <a:t>در حال حاضر 650  میلیون نفر از جمعیت جهان را افراد بالای 60 سال تشکیل می دهند.</a:t>
            </a:r>
            <a:endParaRPr lang="en-US" sz="3000" dirty="0" smtClean="0">
              <a:cs typeface="B Nazanin" pitchFamily="2" charset="-78"/>
            </a:endParaRPr>
          </a:p>
          <a:p>
            <a:pPr algn="just">
              <a:buNone/>
            </a:pPr>
            <a:r>
              <a:rPr lang="fa-IR" sz="3000" dirty="0" smtClean="0">
                <a:cs typeface="B Nazanin" pitchFamily="2" charset="-78"/>
              </a:rPr>
              <a:t>در ایران 7/3 درصد است. در کشورهای پیشرفته 18-13 درصد و در برخی از کشورها مثل ژاپن 20%</a:t>
            </a:r>
            <a:endParaRPr lang="fa-IR" sz="3000" dirty="0">
              <a:cs typeface="B Nazanin" pitchFamily="2" charset="-78"/>
            </a:endParaRPr>
          </a:p>
        </p:txBody>
      </p:sp>
      <p:pic>
        <p:nvPicPr>
          <p:cNvPr id="4" name="Picture 3" descr="2_1_~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584146">
            <a:off x="129291" y="2522929"/>
            <a:ext cx="2420691" cy="1815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raffic" pitchFamily="2" charset="-78"/>
              </a:rPr>
              <a:t>دیابت</a:t>
            </a:r>
            <a:endParaRPr lang="fa-IR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raffic" pitchFamily="2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72200" y="1219200"/>
            <a:ext cx="2743200" cy="5334000"/>
          </a:xfrm>
          <a:prstGeom prst="rect">
            <a:avLst/>
          </a:prstGeom>
        </p:spPr>
        <p:style>
          <a:lnRef idx="2">
            <a:schemeClr val="accent2"/>
          </a:lnRef>
          <a:fillRef idx="1003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rtl="1"/>
            <a:r>
              <a:rPr lang="fa-IR" sz="2400" b="1" dirty="0" smtClean="0">
                <a:solidFill>
                  <a:schemeClr val="tx2">
                    <a:lumMod val="50000"/>
                  </a:schemeClr>
                </a:solidFill>
                <a:cs typeface="B Nazanin" pitchFamily="2" charset="-78"/>
              </a:rPr>
              <a:t>ديابت نوع 1:</a:t>
            </a:r>
          </a:p>
          <a:p>
            <a:pPr lvl="0" algn="r" rtl="1">
              <a:buFont typeface="Courier New" pitchFamily="49" charset="0"/>
              <a:buChar char="o"/>
            </a:pPr>
            <a:r>
              <a:rPr lang="fa-IR" sz="2000" dirty="0" smtClean="0">
                <a:cs typeface="B Nazanin" pitchFamily="2" charset="-78"/>
              </a:rPr>
              <a:t>ترشح انسولين از لوزالمعده به درستي انجام نمي شود</a:t>
            </a:r>
            <a:endParaRPr lang="en-US" sz="2000" dirty="0" smtClean="0">
              <a:cs typeface="B Nazanin" pitchFamily="2" charset="-78"/>
            </a:endParaRPr>
          </a:p>
          <a:p>
            <a:pPr lvl="0" algn="r" rtl="1">
              <a:buFont typeface="Courier New" pitchFamily="49" charset="0"/>
              <a:buChar char="o"/>
            </a:pPr>
            <a:r>
              <a:rPr lang="fa-IR" sz="2000" dirty="0" smtClean="0">
                <a:cs typeface="B Nazanin" pitchFamily="2" charset="-78"/>
              </a:rPr>
              <a:t>تزريق انسولين موردنياز به صورت روزانه</a:t>
            </a:r>
            <a:endParaRPr lang="en-US" sz="2000" dirty="0" smtClean="0">
              <a:cs typeface="B Nazanin" pitchFamily="2" charset="-78"/>
            </a:endParaRPr>
          </a:p>
          <a:p>
            <a:pPr lvl="0" algn="r" rtl="1">
              <a:buFont typeface="Courier New" pitchFamily="49" charset="0"/>
              <a:buChar char="o"/>
            </a:pPr>
            <a:r>
              <a:rPr lang="fa-IR" sz="2000" dirty="0" smtClean="0">
                <a:cs typeface="B Nazanin" pitchFamily="2" charset="-78"/>
              </a:rPr>
              <a:t>جنبه ارثي</a:t>
            </a:r>
          </a:p>
          <a:p>
            <a:pPr lvl="0" algn="r" rtl="1">
              <a:buFont typeface="Courier New" pitchFamily="49" charset="0"/>
              <a:buChar char="o"/>
            </a:pPr>
            <a:endParaRPr lang="fa-IR" sz="2000" dirty="0" smtClean="0">
              <a:cs typeface="B Nazanin" pitchFamily="2" charset="-78"/>
            </a:endParaRPr>
          </a:p>
          <a:p>
            <a:pPr lvl="0" algn="r" rtl="1"/>
            <a:r>
              <a:rPr lang="fa-IR" sz="2400" b="1" dirty="0" smtClean="0">
                <a:solidFill>
                  <a:schemeClr val="tx2">
                    <a:lumMod val="50000"/>
                  </a:schemeClr>
                </a:solidFill>
                <a:cs typeface="B Nazanin" pitchFamily="2" charset="-78"/>
              </a:rPr>
              <a:t>علائم :</a:t>
            </a:r>
          </a:p>
          <a:p>
            <a:pPr algn="r" rtl="1">
              <a:buFont typeface="Courier New" pitchFamily="49" charset="0"/>
              <a:buChar char="o"/>
            </a:pPr>
            <a:r>
              <a:rPr lang="fa-IR" sz="2000" dirty="0" smtClean="0">
                <a:cs typeface="B Nazanin" pitchFamily="2" charset="-78"/>
              </a:rPr>
              <a:t>تشنگي</a:t>
            </a:r>
            <a:endParaRPr lang="en-US" sz="2000" dirty="0" smtClean="0">
              <a:cs typeface="B Nazanin" pitchFamily="2" charset="-78"/>
            </a:endParaRPr>
          </a:p>
          <a:p>
            <a:pPr algn="r" rtl="1">
              <a:buFont typeface="Courier New" pitchFamily="49" charset="0"/>
              <a:buChar char="o"/>
            </a:pPr>
            <a:r>
              <a:rPr lang="fa-IR" sz="2000" dirty="0" smtClean="0">
                <a:cs typeface="B Nazanin" pitchFamily="2" charset="-78"/>
              </a:rPr>
              <a:t>پر ادراري</a:t>
            </a:r>
            <a:endParaRPr lang="en-US" sz="2000" dirty="0" smtClean="0">
              <a:cs typeface="B Nazanin" pitchFamily="2" charset="-78"/>
            </a:endParaRPr>
          </a:p>
          <a:p>
            <a:pPr algn="r" rtl="1">
              <a:buFont typeface="Courier New" pitchFamily="49" charset="0"/>
              <a:buChar char="o"/>
            </a:pPr>
            <a:r>
              <a:rPr lang="fa-IR" sz="2000" dirty="0" smtClean="0">
                <a:cs typeface="B Nazanin" pitchFamily="2" charset="-78"/>
              </a:rPr>
              <a:t>پرنوشي</a:t>
            </a:r>
            <a:endParaRPr lang="en-US" sz="2000" dirty="0" smtClean="0">
              <a:cs typeface="B Nazanin" pitchFamily="2" charset="-78"/>
            </a:endParaRPr>
          </a:p>
          <a:p>
            <a:pPr algn="r" rtl="1">
              <a:buFont typeface="Courier New" pitchFamily="49" charset="0"/>
              <a:buChar char="o"/>
            </a:pPr>
            <a:r>
              <a:rPr lang="fa-IR" sz="2000" dirty="0" smtClean="0">
                <a:cs typeface="B Nazanin" pitchFamily="2" charset="-78"/>
              </a:rPr>
              <a:t>كاهش وزن</a:t>
            </a:r>
            <a:endParaRPr lang="en-US" sz="2000" dirty="0" smtClean="0">
              <a:cs typeface="B Nazanin" pitchFamily="2" charset="-78"/>
            </a:endParaRPr>
          </a:p>
          <a:p>
            <a:pPr algn="r" rtl="1">
              <a:buFont typeface="Courier New" pitchFamily="49" charset="0"/>
              <a:buChar char="o"/>
            </a:pPr>
            <a:r>
              <a:rPr lang="fa-IR" sz="2000" dirty="0" smtClean="0">
                <a:cs typeface="B Nazanin" pitchFamily="2" charset="-78"/>
              </a:rPr>
              <a:t>گرسنگي</a:t>
            </a:r>
            <a:endParaRPr lang="en-US" sz="2000" dirty="0" smtClean="0">
              <a:cs typeface="B Nazanin" pitchFamily="2" charset="-78"/>
            </a:endParaRPr>
          </a:p>
          <a:p>
            <a:pPr algn="r" rtl="1">
              <a:buFont typeface="Courier New" pitchFamily="49" charset="0"/>
              <a:buChar char="o"/>
            </a:pPr>
            <a:r>
              <a:rPr lang="fa-IR" sz="2000" dirty="0" smtClean="0">
                <a:cs typeface="B Nazanin" pitchFamily="2" charset="-78"/>
              </a:rPr>
              <a:t>خستگي شديد</a:t>
            </a:r>
            <a:endParaRPr lang="en-US" sz="2000" dirty="0" smtClean="0">
              <a:cs typeface="B Nazanin" pitchFamily="2" charset="-78"/>
            </a:endParaRPr>
          </a:p>
          <a:p>
            <a:pPr lvl="0" algn="r" rtl="1">
              <a:buFont typeface="Courier New" pitchFamily="49" charset="0"/>
              <a:buChar char="o"/>
            </a:pPr>
            <a:endParaRPr lang="en-US" sz="2000" dirty="0" smtClean="0">
              <a:cs typeface="B Nazanin" pitchFamily="2" charset="-78"/>
            </a:endParaRPr>
          </a:p>
          <a:p>
            <a:pPr algn="r" rtl="1"/>
            <a:endParaRPr lang="en-US" sz="2400" b="1" dirty="0" smtClean="0">
              <a:solidFill>
                <a:schemeClr val="tx2">
                  <a:lumMod val="50000"/>
                </a:schemeClr>
              </a:solidFill>
              <a:cs typeface="B Nazanin" pitchFamily="2" charset="-7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276600" y="1219200"/>
            <a:ext cx="2743200" cy="5334000"/>
          </a:xfrm>
          <a:prstGeom prst="rect">
            <a:avLst/>
          </a:prstGeom>
        </p:spPr>
        <p:style>
          <a:lnRef idx="2">
            <a:schemeClr val="accent2"/>
          </a:lnRef>
          <a:fillRef idx="1003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r" rtl="1"/>
            <a:r>
              <a:rPr lang="fa-IR" sz="2400" b="1" dirty="0" smtClean="0">
                <a:solidFill>
                  <a:schemeClr val="tx2">
                    <a:lumMod val="50000"/>
                  </a:schemeClr>
                </a:solidFill>
                <a:cs typeface="B Nazanin" pitchFamily="2" charset="-78"/>
              </a:rPr>
              <a:t>ديابت نوع2 :</a:t>
            </a:r>
          </a:p>
          <a:p>
            <a:pPr lvl="0" algn="just" rtl="1">
              <a:buFont typeface="Courier New" pitchFamily="49" charset="0"/>
              <a:buChar char="o"/>
            </a:pPr>
            <a:r>
              <a:rPr lang="fa-IR" sz="1900" dirty="0" smtClean="0">
                <a:cs typeface="B Nazanin" pitchFamily="2" charset="-78"/>
              </a:rPr>
              <a:t>انسولين به خوبي ترشح نمي شود</a:t>
            </a:r>
            <a:endParaRPr lang="en-US" sz="1900" dirty="0" smtClean="0">
              <a:cs typeface="B Nazanin" pitchFamily="2" charset="-78"/>
            </a:endParaRPr>
          </a:p>
          <a:p>
            <a:pPr lvl="0" algn="just" rtl="1">
              <a:buFont typeface="Courier New" pitchFamily="49" charset="0"/>
              <a:buChar char="o"/>
            </a:pPr>
            <a:r>
              <a:rPr lang="fa-IR" sz="1900" dirty="0" smtClean="0">
                <a:cs typeface="B Nazanin" pitchFamily="2" charset="-78"/>
              </a:rPr>
              <a:t>انسولين ترشح شده فاقد كارايي لازم</a:t>
            </a:r>
            <a:endParaRPr lang="en-US" sz="1900" dirty="0" smtClean="0">
              <a:cs typeface="B Nazanin" pitchFamily="2" charset="-78"/>
            </a:endParaRPr>
          </a:p>
          <a:p>
            <a:pPr lvl="0" algn="just" rtl="1">
              <a:buFont typeface="Courier New" pitchFamily="49" charset="0"/>
              <a:buChar char="o"/>
            </a:pPr>
            <a:r>
              <a:rPr lang="fa-IR" sz="1900" dirty="0" smtClean="0">
                <a:cs typeface="B Nazanin" pitchFamily="2" charset="-78"/>
              </a:rPr>
              <a:t>ديابت غير وابسته به انسولين</a:t>
            </a:r>
            <a:endParaRPr lang="en-US" sz="1900" dirty="0" smtClean="0">
              <a:cs typeface="B Nazanin" pitchFamily="2" charset="-78"/>
            </a:endParaRPr>
          </a:p>
          <a:p>
            <a:pPr lvl="0" algn="just" rtl="1">
              <a:buFont typeface="Courier New" pitchFamily="49" charset="0"/>
              <a:buChar char="o"/>
            </a:pPr>
            <a:r>
              <a:rPr lang="fa-IR" sz="1700" dirty="0" smtClean="0">
                <a:cs typeface="B Nazanin" pitchFamily="2" charset="-78"/>
              </a:rPr>
              <a:t>اين بيماري در افراد چاق ديده مي شود</a:t>
            </a:r>
          </a:p>
          <a:p>
            <a:pPr lvl="0" algn="just" rtl="1">
              <a:buFont typeface="Courier New" pitchFamily="49" charset="0"/>
              <a:buChar char="o"/>
            </a:pPr>
            <a:endParaRPr lang="fa-IR" sz="1700" dirty="0" smtClean="0">
              <a:cs typeface="B Nazanin" pitchFamily="2" charset="-78"/>
            </a:endParaRPr>
          </a:p>
          <a:p>
            <a:pPr lvl="0" algn="just" rtl="1"/>
            <a:r>
              <a:rPr lang="fa-IR" sz="2400" b="1" dirty="0" smtClean="0">
                <a:solidFill>
                  <a:schemeClr val="tx2">
                    <a:lumMod val="50000"/>
                  </a:schemeClr>
                </a:solidFill>
                <a:cs typeface="B Nazanin" pitchFamily="2" charset="-78"/>
              </a:rPr>
              <a:t>علائم :</a:t>
            </a:r>
          </a:p>
          <a:p>
            <a:pPr lvl="0" algn="r" rtl="1">
              <a:buFont typeface="Courier New" pitchFamily="49" charset="0"/>
              <a:buChar char="o"/>
            </a:pPr>
            <a:r>
              <a:rPr lang="fa-IR" sz="2200" dirty="0" smtClean="0">
                <a:cs typeface="B Nazanin" pitchFamily="2" charset="-78"/>
              </a:rPr>
              <a:t>شايعترين علامت، بي علامتي است </a:t>
            </a:r>
            <a:endParaRPr lang="en-US" sz="2200" dirty="0" smtClean="0">
              <a:cs typeface="B Nazanin" pitchFamily="2" charset="-78"/>
            </a:endParaRPr>
          </a:p>
          <a:p>
            <a:pPr lvl="0" algn="r" rtl="1">
              <a:buFont typeface="Courier New" pitchFamily="49" charset="0"/>
              <a:buChar char="o"/>
            </a:pPr>
            <a:r>
              <a:rPr lang="fa-IR" sz="2200" dirty="0" smtClean="0">
                <a:cs typeface="B Nazanin" pitchFamily="2" charset="-78"/>
              </a:rPr>
              <a:t>50 درصد بيماران ازبيماري خود خبر ندارند</a:t>
            </a:r>
            <a:endParaRPr lang="en-US" sz="2200" dirty="0" smtClean="0">
              <a:cs typeface="B Nazanin" pitchFamily="2" charset="-78"/>
            </a:endParaRPr>
          </a:p>
          <a:p>
            <a:pPr lvl="0" algn="r" rtl="1">
              <a:buFont typeface="Courier New" pitchFamily="49" charset="0"/>
              <a:buChar char="o"/>
            </a:pPr>
            <a:r>
              <a:rPr lang="fa-IR" sz="2200" dirty="0" smtClean="0">
                <a:cs typeface="B Nazanin" pitchFamily="2" charset="-78"/>
              </a:rPr>
              <a:t>در صورت عدم كنترل علائم نوع 1</a:t>
            </a:r>
            <a:endParaRPr lang="en-US" sz="2200" dirty="0" smtClean="0">
              <a:cs typeface="B Nazanin" pitchFamily="2" charset="-78"/>
            </a:endParaRPr>
          </a:p>
          <a:p>
            <a:pPr lvl="0" algn="r" rtl="1">
              <a:buFont typeface="Courier New" pitchFamily="49" charset="0"/>
              <a:buChar char="o"/>
            </a:pPr>
            <a:r>
              <a:rPr lang="fa-IR" sz="2200" dirty="0" smtClean="0">
                <a:cs typeface="B Nazanin" pitchFamily="2" charset="-78"/>
              </a:rPr>
              <a:t>علائم ديگر: تاري ديد، عفونت هاي مكرر دستگاه ادراري و پوستي- بهبودي ديررس زخم ها</a:t>
            </a:r>
            <a:endParaRPr lang="en-US" sz="2200" dirty="0" smtClean="0">
              <a:cs typeface="B Nazanin" pitchFamily="2" charset="-78"/>
            </a:endParaRPr>
          </a:p>
          <a:p>
            <a:pPr lvl="0" algn="r" rtl="1">
              <a:buFont typeface="Courier New" pitchFamily="49" charset="0"/>
              <a:buChar char="o"/>
            </a:pPr>
            <a:r>
              <a:rPr lang="fa-IR" sz="2200" dirty="0" smtClean="0">
                <a:cs typeface="B Nazanin" pitchFamily="2" charset="-78"/>
              </a:rPr>
              <a:t>احساس سوزش و بي حسي در انگشتان پا</a:t>
            </a:r>
            <a:endParaRPr lang="en-US" sz="2200" dirty="0" smtClean="0">
              <a:cs typeface="B Nazanin" pitchFamily="2" charset="-78"/>
            </a:endParaRPr>
          </a:p>
          <a:p>
            <a:pPr lvl="0" algn="just" rtl="1"/>
            <a:endParaRPr lang="fa-IR" sz="2400" b="1" dirty="0" smtClean="0">
              <a:solidFill>
                <a:schemeClr val="tx2">
                  <a:lumMod val="50000"/>
                </a:schemeClr>
              </a:solidFill>
              <a:cs typeface="B Nazanin" pitchFamily="2" charset="-78"/>
            </a:endParaRPr>
          </a:p>
          <a:p>
            <a:pPr lvl="0" algn="just" rtl="1"/>
            <a:endParaRPr lang="en-US" sz="1900" dirty="0" smtClean="0">
              <a:cs typeface="B Nazanin" pitchFamily="2" charset="-78"/>
            </a:endParaRPr>
          </a:p>
          <a:p>
            <a:pPr algn="r" rtl="1"/>
            <a:endParaRPr lang="fa-IR" sz="2400" b="1" dirty="0" smtClean="0">
              <a:solidFill>
                <a:schemeClr val="tx2">
                  <a:lumMod val="50000"/>
                </a:schemeClr>
              </a:solidFill>
              <a:cs typeface="B Nazanin" pitchFamily="2" charset="-78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219200"/>
            <a:ext cx="2743200" cy="5334000"/>
          </a:xfrm>
          <a:prstGeom prst="rect">
            <a:avLst/>
          </a:prstGeom>
        </p:spPr>
        <p:style>
          <a:lnRef idx="2">
            <a:schemeClr val="accent2"/>
          </a:lnRef>
          <a:fillRef idx="1003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rtl="1"/>
            <a:r>
              <a:rPr lang="fa-IR" sz="2200" b="1" dirty="0" smtClean="0">
                <a:solidFill>
                  <a:schemeClr val="tx2">
                    <a:lumMod val="50000"/>
                  </a:schemeClr>
                </a:solidFill>
                <a:cs typeface="B Nazanin" pitchFamily="2" charset="-78"/>
              </a:rPr>
              <a:t>پيشگيري</a:t>
            </a:r>
            <a:endParaRPr lang="en-US" sz="2200" b="1" dirty="0" smtClean="0">
              <a:solidFill>
                <a:schemeClr val="tx2">
                  <a:lumMod val="50000"/>
                </a:schemeClr>
              </a:solidFill>
              <a:cs typeface="B Nazanin" pitchFamily="2" charset="-78"/>
            </a:endParaRPr>
          </a:p>
          <a:p>
            <a:pPr algn="r" rtl="1"/>
            <a:r>
              <a:rPr lang="fa-IR" sz="2000" dirty="0" smtClean="0">
                <a:solidFill>
                  <a:schemeClr val="tx2">
                    <a:lumMod val="50000"/>
                  </a:schemeClr>
                </a:solidFill>
                <a:cs typeface="B Nazanin" pitchFamily="2" charset="-78"/>
              </a:rPr>
              <a:t>نوع1: </a:t>
            </a:r>
          </a:p>
          <a:p>
            <a:pPr algn="r" rtl="1"/>
            <a:r>
              <a:rPr lang="fa-IR" sz="2000" dirty="0" smtClean="0">
                <a:cs typeface="B Nazanin" pitchFamily="2" charset="-78"/>
              </a:rPr>
              <a:t>راه حل قطعي ندارد</a:t>
            </a:r>
          </a:p>
          <a:p>
            <a:pPr algn="r" rtl="1"/>
            <a:endParaRPr lang="en-US" sz="2000" dirty="0" smtClean="0">
              <a:cs typeface="B Nazanin" pitchFamily="2" charset="-78"/>
            </a:endParaRPr>
          </a:p>
          <a:p>
            <a:pPr algn="r" rtl="1"/>
            <a:r>
              <a:rPr lang="fa-IR" sz="2000" dirty="0" smtClean="0">
                <a:solidFill>
                  <a:schemeClr val="tx2">
                    <a:lumMod val="50000"/>
                  </a:schemeClr>
                </a:solidFill>
                <a:cs typeface="B Nazanin" pitchFamily="2" charset="-78"/>
              </a:rPr>
              <a:t>نوع2: </a:t>
            </a:r>
          </a:p>
          <a:p>
            <a:pPr algn="r" rtl="1">
              <a:buFont typeface="Courier New" pitchFamily="49" charset="0"/>
              <a:buChar char="o"/>
            </a:pPr>
            <a:r>
              <a:rPr lang="fa-IR" sz="2000" dirty="0" smtClean="0">
                <a:cs typeface="B Nazanin" pitchFamily="2" charset="-78"/>
              </a:rPr>
              <a:t>تغذيه صحيح</a:t>
            </a:r>
          </a:p>
          <a:p>
            <a:pPr algn="r" rtl="1">
              <a:buFont typeface="Courier New" pitchFamily="49" charset="0"/>
              <a:buChar char="o"/>
            </a:pPr>
            <a:r>
              <a:rPr lang="fa-IR" sz="2000" dirty="0" smtClean="0">
                <a:cs typeface="B Nazanin" pitchFamily="2" charset="-78"/>
              </a:rPr>
              <a:t>كاهش وزن</a:t>
            </a:r>
          </a:p>
          <a:p>
            <a:pPr algn="r" rtl="1">
              <a:buFont typeface="Courier New" pitchFamily="49" charset="0"/>
              <a:buChar char="o"/>
            </a:pPr>
            <a:r>
              <a:rPr lang="fa-IR" sz="2000" dirty="0" smtClean="0">
                <a:cs typeface="B Nazanin" pitchFamily="2" charset="-78"/>
              </a:rPr>
              <a:t> انجام مرتب فعاليت هاي ورزشي</a:t>
            </a:r>
            <a:endParaRPr lang="en-US" sz="2000" dirty="0" smtClean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raffic" pitchFamily="2" charset="-78"/>
              </a:rPr>
              <a:t>دیابت</a:t>
            </a:r>
            <a:endParaRPr lang="fa-IR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raffic" pitchFamily="2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66800" y="1219200"/>
            <a:ext cx="7848600" cy="1371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rtl="1"/>
            <a:r>
              <a:rPr lang="fa-IR" sz="2400" b="1" dirty="0" smtClean="0">
                <a:solidFill>
                  <a:schemeClr val="tx2">
                    <a:lumMod val="50000"/>
                  </a:schemeClr>
                </a:solidFill>
                <a:cs typeface="B Nazanin" pitchFamily="2" charset="-78"/>
              </a:rPr>
              <a:t>فشار خون در افراد ديابتي</a:t>
            </a:r>
            <a:endParaRPr lang="en-US" sz="2400" b="1" dirty="0" smtClean="0">
              <a:solidFill>
                <a:schemeClr val="tx2">
                  <a:lumMod val="50000"/>
                </a:schemeClr>
              </a:solidFill>
              <a:cs typeface="B Nazanin" pitchFamily="2" charset="-78"/>
            </a:endParaRPr>
          </a:p>
          <a:p>
            <a:pPr lvl="0" algn="r" rtl="1">
              <a:buFont typeface="Courier New" pitchFamily="49" charset="0"/>
              <a:buChar char="o"/>
            </a:pPr>
            <a:r>
              <a:rPr lang="fa-IR" dirty="0" smtClean="0">
                <a:cs typeface="B Nazanin" pitchFamily="2" charset="-78"/>
              </a:rPr>
              <a:t>اهميت كنترل فشار خون به اندازه</a:t>
            </a:r>
            <a:endParaRPr lang="en-US" dirty="0" smtClean="0">
              <a:cs typeface="B Nazanin" pitchFamily="2" charset="-78"/>
            </a:endParaRPr>
          </a:p>
          <a:p>
            <a:pPr lvl="0" algn="r" rtl="1">
              <a:buFont typeface="Courier New" pitchFamily="49" charset="0"/>
              <a:buChar char="o"/>
            </a:pPr>
            <a:r>
              <a:rPr lang="fa-IR" dirty="0" smtClean="0">
                <a:cs typeface="B Nazanin" pitchFamily="2" charset="-78"/>
              </a:rPr>
              <a:t>اهميت كنترل قند خون</a:t>
            </a:r>
            <a:endParaRPr lang="en-US" dirty="0" smtClean="0">
              <a:cs typeface="B Nazanin" pitchFamily="2" charset="-78"/>
            </a:endParaRPr>
          </a:p>
          <a:p>
            <a:pPr lvl="0" algn="r" rtl="1">
              <a:buFont typeface="Courier New" pitchFamily="49" charset="0"/>
              <a:buChar char="o"/>
            </a:pPr>
            <a:r>
              <a:rPr lang="fa-IR" dirty="0" smtClean="0">
                <a:cs typeface="B Nazanin" pitchFamily="2" charset="-78"/>
              </a:rPr>
              <a:t>فشار مطلوب 80-130 است</a:t>
            </a:r>
            <a:endParaRPr lang="en-US" dirty="0" smtClean="0">
              <a:cs typeface="B Nazanin" pitchFamily="2" charset="-78"/>
            </a:endParaRPr>
          </a:p>
          <a:p>
            <a:pPr lvl="0" algn="r" rtl="1">
              <a:buFont typeface="Courier New" pitchFamily="49" charset="0"/>
              <a:buChar char="o"/>
            </a:pPr>
            <a:endParaRPr lang="en-US" sz="2000" dirty="0" smtClean="0">
              <a:cs typeface="B Nazanin" pitchFamily="2" charset="-78"/>
            </a:endParaRPr>
          </a:p>
          <a:p>
            <a:pPr algn="r" rtl="1"/>
            <a:endParaRPr lang="en-US" sz="2400" b="1" dirty="0" smtClean="0">
              <a:solidFill>
                <a:schemeClr val="tx2">
                  <a:lumMod val="50000"/>
                </a:schemeClr>
              </a:solidFill>
              <a:cs typeface="B Nazanin" pitchFamily="2" charset="-78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66800" y="2743200"/>
            <a:ext cx="7848600" cy="2133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rtl="1"/>
            <a:r>
              <a:rPr lang="fa-IR" sz="2000" b="1" dirty="0" smtClean="0">
                <a:solidFill>
                  <a:schemeClr val="tx2">
                    <a:lumMod val="50000"/>
                  </a:schemeClr>
                </a:solidFill>
                <a:cs typeface="B Nazanin" pitchFamily="2" charset="-78"/>
              </a:rPr>
              <a:t>افراد در معرض خطر (افرادي كه دچار اضافه وزن هستند و يكي از علائم زير را دارند) :</a:t>
            </a:r>
            <a:endParaRPr lang="en-US" sz="2000" b="1" dirty="0" smtClean="0">
              <a:solidFill>
                <a:schemeClr val="tx2">
                  <a:lumMod val="50000"/>
                </a:schemeClr>
              </a:solidFill>
              <a:cs typeface="B Nazanin" pitchFamily="2" charset="-78"/>
            </a:endParaRPr>
          </a:p>
          <a:p>
            <a:pPr lvl="0" algn="r" rtl="1">
              <a:buFont typeface="Courier New" pitchFamily="49" charset="0"/>
              <a:buChar char="o"/>
            </a:pPr>
            <a:r>
              <a:rPr lang="fa-IR" dirty="0" smtClean="0">
                <a:cs typeface="B Nazanin" pitchFamily="2" charset="-78"/>
              </a:rPr>
              <a:t>وجود سابقه ابتلا به ديابت در بستگان درجه اول </a:t>
            </a:r>
            <a:endParaRPr lang="en-US" dirty="0" smtClean="0">
              <a:cs typeface="B Nazanin" pitchFamily="2" charset="-78"/>
            </a:endParaRPr>
          </a:p>
          <a:p>
            <a:pPr lvl="0" algn="r" rtl="1">
              <a:buFont typeface="Courier New" pitchFamily="49" charset="0"/>
              <a:buChar char="o"/>
            </a:pPr>
            <a:r>
              <a:rPr lang="fa-IR" dirty="0" smtClean="0">
                <a:cs typeface="B Nazanin" pitchFamily="2" charset="-78"/>
              </a:rPr>
              <a:t>سابقه ديابت حاملگي</a:t>
            </a:r>
            <a:endParaRPr lang="en-US" dirty="0" smtClean="0">
              <a:cs typeface="B Nazanin" pitchFamily="2" charset="-78"/>
            </a:endParaRPr>
          </a:p>
          <a:p>
            <a:pPr lvl="0" algn="r" rtl="1">
              <a:buFont typeface="Courier New" pitchFamily="49" charset="0"/>
              <a:buChar char="o"/>
            </a:pPr>
            <a:r>
              <a:rPr lang="fa-IR" dirty="0" smtClean="0">
                <a:cs typeface="B Nazanin" pitchFamily="2" charset="-78"/>
              </a:rPr>
              <a:t>بالا بودن فشار خون و يا چربي خون</a:t>
            </a:r>
            <a:endParaRPr lang="en-US" dirty="0" smtClean="0">
              <a:cs typeface="B Nazanin" pitchFamily="2" charset="-78"/>
            </a:endParaRPr>
          </a:p>
          <a:p>
            <a:pPr lvl="0" algn="r" rtl="1">
              <a:buFont typeface="Courier New" pitchFamily="49" charset="0"/>
              <a:buChar char="o"/>
            </a:pPr>
            <a:r>
              <a:rPr lang="fa-IR" dirty="0" smtClean="0">
                <a:cs typeface="B Nazanin" pitchFamily="2" charset="-78"/>
              </a:rPr>
              <a:t>سابقه ابتلا به كيست هاي متعدد تخمدان</a:t>
            </a:r>
            <a:endParaRPr lang="en-US" dirty="0" smtClean="0">
              <a:cs typeface="B Nazanin" pitchFamily="2" charset="-78"/>
            </a:endParaRPr>
          </a:p>
          <a:p>
            <a:pPr lvl="0" algn="r" rtl="1">
              <a:buFont typeface="Courier New" pitchFamily="49" charset="0"/>
              <a:buChar char="o"/>
            </a:pPr>
            <a:r>
              <a:rPr lang="fa-IR" dirty="0" smtClean="0">
                <a:cs typeface="B Nazanin" pitchFamily="2" charset="-78"/>
              </a:rPr>
              <a:t>بيماري هاي قلبي و عروقي</a:t>
            </a:r>
            <a:endParaRPr lang="en-US" dirty="0" smtClean="0">
              <a:cs typeface="B Nazanin" pitchFamily="2" charset="-78"/>
            </a:endParaRPr>
          </a:p>
          <a:p>
            <a:pPr lvl="0" algn="r" rtl="1">
              <a:buFont typeface="Courier New" pitchFamily="49" charset="0"/>
              <a:buChar char="o"/>
            </a:pPr>
            <a:r>
              <a:rPr lang="fa-IR" dirty="0" smtClean="0">
                <a:cs typeface="B Nazanin" pitchFamily="2" charset="-78"/>
              </a:rPr>
              <a:t>سابقه به دنيا آوردن نوزاد با ناهنجاري هاي مادرزادي</a:t>
            </a:r>
            <a:endParaRPr lang="en-US" dirty="0" smtClean="0">
              <a:cs typeface="B Nazanin" pitchFamily="2" charset="-78"/>
            </a:endParaRPr>
          </a:p>
          <a:p>
            <a:pPr lvl="0" algn="r" rtl="1">
              <a:buFont typeface="Courier New" pitchFamily="49" charset="0"/>
              <a:buChar char="o"/>
            </a:pPr>
            <a:endParaRPr lang="en-US" sz="2400" b="1" dirty="0" smtClean="0">
              <a:solidFill>
                <a:schemeClr val="tx2">
                  <a:lumMod val="50000"/>
                </a:schemeClr>
              </a:solidFill>
              <a:cs typeface="B Nazanin" pitchFamily="2" charset="-78"/>
            </a:endParaRPr>
          </a:p>
          <a:p>
            <a:pPr algn="r" rtl="1"/>
            <a:endParaRPr lang="en-US" sz="2400" b="1" dirty="0" smtClean="0">
              <a:solidFill>
                <a:schemeClr val="tx2">
                  <a:lumMod val="50000"/>
                </a:schemeClr>
              </a:solidFill>
              <a:cs typeface="B Nazanin" pitchFamily="2" charset="-78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066800" y="5029200"/>
            <a:ext cx="7848600" cy="1447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rtl="1"/>
            <a:r>
              <a:rPr lang="fa-IR" sz="2200" b="1" dirty="0" smtClean="0">
                <a:solidFill>
                  <a:schemeClr val="tx2">
                    <a:lumMod val="50000"/>
                  </a:schemeClr>
                </a:solidFill>
                <a:cs typeface="B Nazanin" pitchFamily="2" charset="-78"/>
              </a:rPr>
              <a:t>ديابت و مشكلات چشمي</a:t>
            </a:r>
            <a:endParaRPr lang="en-US" sz="2200" b="1" dirty="0" smtClean="0">
              <a:solidFill>
                <a:schemeClr val="tx2">
                  <a:lumMod val="50000"/>
                </a:schemeClr>
              </a:solidFill>
              <a:cs typeface="B Nazanin" pitchFamily="2" charset="-78"/>
            </a:endParaRPr>
          </a:p>
          <a:p>
            <a:pPr lvl="0" algn="r" rtl="1">
              <a:buFont typeface="Courier New" pitchFamily="49" charset="0"/>
              <a:buChar char="o"/>
            </a:pPr>
            <a:r>
              <a:rPr lang="fa-IR" dirty="0" smtClean="0">
                <a:cs typeface="B Nazanin" pitchFamily="2" charset="-78"/>
              </a:rPr>
              <a:t>معاينه كودكان ديابتي بالاي 12 سال</a:t>
            </a:r>
            <a:endParaRPr lang="en-US" dirty="0" smtClean="0">
              <a:cs typeface="B Nazanin" pitchFamily="2" charset="-78"/>
            </a:endParaRPr>
          </a:p>
          <a:p>
            <a:pPr lvl="0" algn="r" rtl="1">
              <a:buFont typeface="Courier New" pitchFamily="49" charset="0"/>
              <a:buChar char="o"/>
            </a:pPr>
            <a:r>
              <a:rPr lang="fa-IR" dirty="0" smtClean="0">
                <a:cs typeface="B Nazanin" pitchFamily="2" charset="-78"/>
              </a:rPr>
              <a:t>معاينه بزرگسالان هر 6 ماه يك بار (البته برخي زودتر و برخي ديرتر)</a:t>
            </a:r>
            <a:endParaRPr lang="en-US" dirty="0" smtClean="0">
              <a:cs typeface="B Nazanin" pitchFamily="2" charset="-78"/>
            </a:endParaRPr>
          </a:p>
          <a:p>
            <a:pPr lvl="0" algn="r" rtl="1">
              <a:buFont typeface="Courier New" pitchFamily="49" charset="0"/>
              <a:buChar char="o"/>
            </a:pPr>
            <a:r>
              <a:rPr lang="fa-IR" dirty="0" smtClean="0">
                <a:cs typeface="B Nazanin" pitchFamily="2" charset="-78"/>
              </a:rPr>
              <a:t>زنان باردار مبتلابه بيماري تا سه ماهه اول هرماه ، سپس هر سه ماه يك بار</a:t>
            </a:r>
            <a:endParaRPr lang="en-US" dirty="0" smtClean="0">
              <a:cs typeface="B Nazanin" pitchFamily="2" charset="-78"/>
            </a:endParaRPr>
          </a:p>
          <a:p>
            <a:pPr lvl="0" algn="r" rtl="1">
              <a:buFont typeface="Courier New" pitchFamily="49" charset="0"/>
              <a:buChar char="o"/>
            </a:pPr>
            <a:endParaRPr lang="en-US" sz="2100" dirty="0" smtClean="0">
              <a:cs typeface="B Nazanin" pitchFamily="2" charset="-78"/>
            </a:endParaRPr>
          </a:p>
          <a:p>
            <a:pPr algn="r" rtl="1"/>
            <a:endParaRPr lang="en-US" sz="2400" b="1" dirty="0" smtClean="0">
              <a:solidFill>
                <a:schemeClr val="tx2">
                  <a:lumMod val="50000"/>
                </a:schemeClr>
              </a:solidFill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990600" y="2154"/>
            <a:ext cx="8153400" cy="68558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7498080" cy="15240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cs typeface="B Titr" pitchFamily="2" charset="-78"/>
              </a:rPr>
              <a:t>ازدیاد فشار خون </a:t>
            </a:r>
            <a:endParaRPr lang="fa-IR" sz="3200" dirty="0">
              <a:cs typeface="B Titr" pitchFamily="2" charset="-78"/>
            </a:endParaRPr>
          </a:p>
        </p:txBody>
      </p:sp>
      <p:pic>
        <p:nvPicPr>
          <p:cNvPr id="6" name="Content Placeholder 5" descr="3950168421192241881391608381197572178622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48000" y="1676400"/>
            <a:ext cx="3581400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raffic" pitchFamily="2" charset="-78"/>
              </a:rPr>
              <a:t>فشار خون </a:t>
            </a:r>
            <a:endParaRPr lang="fa-IR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800" dirty="0" smtClean="0">
                <a:cs typeface="B Nazanin" pitchFamily="2" charset="-78"/>
              </a:rPr>
              <a:t>نيروي وارد شده از طرف خون به ديواره رگ ها</a:t>
            </a:r>
            <a:endParaRPr lang="en-US" sz="2800" dirty="0" smtClean="0">
              <a:cs typeface="B Nazanin" pitchFamily="2" charset="-78"/>
            </a:endParaRP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800" dirty="0" smtClean="0">
                <a:cs typeface="B Nazanin" pitchFamily="2" charset="-78"/>
              </a:rPr>
              <a:t>براي گردش مؤثر خون در رگ ها</a:t>
            </a:r>
            <a:endParaRPr lang="en-US" sz="2800" dirty="0" smtClean="0">
              <a:cs typeface="B Nazanin" pitchFamily="2" charset="-78"/>
            </a:endParaRP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800" dirty="0" smtClean="0">
                <a:cs typeface="B Nazanin" pitchFamily="2" charset="-78"/>
              </a:rPr>
              <a:t>فشار خون ماكزيمم: زماني كه قلب مي تپد</a:t>
            </a:r>
            <a:endParaRPr lang="en-US" sz="2800" dirty="0" smtClean="0">
              <a:cs typeface="B Nazanin" pitchFamily="2" charset="-78"/>
            </a:endParaRP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800" dirty="0" smtClean="0">
                <a:cs typeface="B Nazanin" pitchFamily="2" charset="-78"/>
              </a:rPr>
              <a:t>فشار خون مينيمم: فاصله بين دو تپش قلب</a:t>
            </a:r>
            <a:endParaRPr lang="en-US" sz="2800" dirty="0" smtClean="0">
              <a:cs typeface="B Nazanin" pitchFamily="2" charset="-78"/>
            </a:endParaRPr>
          </a:p>
          <a:p>
            <a:pPr algn="r">
              <a:buNone/>
            </a:pPr>
            <a:endParaRPr lang="fa-IR" sz="2800" dirty="0">
              <a:cs typeface="B Nazanin" pitchFamily="2" charset="-78"/>
            </a:endParaRPr>
          </a:p>
        </p:txBody>
      </p:sp>
      <p:pic>
        <p:nvPicPr>
          <p:cNvPr id="4" name="Picture 3" descr="سصشی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2743200"/>
            <a:ext cx="2328668" cy="22858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raffic" pitchFamily="2" charset="-78"/>
              </a:rPr>
              <a:t>فشار خون </a:t>
            </a:r>
            <a:endParaRPr lang="fa-IR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raffic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7866888" cy="4800600"/>
          </a:xfrm>
        </p:spPr>
        <p:txBody>
          <a:bodyPr/>
          <a:lstStyle/>
          <a:p>
            <a:pPr>
              <a:buNone/>
            </a:pPr>
            <a:r>
              <a:rPr lang="fa-IR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فشار خون طبيعي:</a:t>
            </a:r>
            <a:endParaRPr lang="en-US" sz="28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r>
              <a:rPr lang="fa-IR" sz="2800" dirty="0" smtClean="0">
                <a:cs typeface="B Nazanin" pitchFamily="2" charset="-78"/>
              </a:rPr>
              <a:t>پايين تر از 80-120</a:t>
            </a:r>
          </a:p>
          <a:p>
            <a:pPr>
              <a:buNone/>
            </a:pPr>
            <a:endParaRPr lang="en-US" sz="2800" dirty="0" smtClean="0">
              <a:cs typeface="B Nazanin" pitchFamily="2" charset="-78"/>
            </a:endParaRPr>
          </a:p>
          <a:p>
            <a:pPr>
              <a:buNone/>
            </a:pPr>
            <a:r>
              <a:rPr lang="fa-IR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فشار خون بالا:</a:t>
            </a:r>
            <a:endParaRPr lang="en-US" sz="28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r>
              <a:rPr lang="fa-IR" sz="2800" dirty="0" smtClean="0">
                <a:cs typeface="B Nazanin" pitchFamily="2" charset="-78"/>
              </a:rPr>
              <a:t>بالاتر از 90-140</a:t>
            </a:r>
          </a:p>
          <a:p>
            <a:pPr lvl="0">
              <a:buNone/>
            </a:pPr>
            <a:endParaRPr lang="fa-IR" sz="2800" dirty="0" smtClean="0">
              <a:cs typeface="B Nazanin" pitchFamily="2" charset="-78"/>
            </a:endParaRPr>
          </a:p>
          <a:p>
            <a:pPr lvl="0">
              <a:buFont typeface="Wingdings" pitchFamily="2" charset="2"/>
              <a:buChar char="ü"/>
            </a:pPr>
            <a:r>
              <a:rPr lang="fa-IR" sz="2800" u="sng" dirty="0" smtClean="0">
                <a:cs typeface="B Nazanin" pitchFamily="2" charset="-78"/>
              </a:rPr>
              <a:t>اگر در سه نوبت اندازه گيري فشار خون بالا باشد بيماري وجود دارد.</a:t>
            </a:r>
            <a:endParaRPr lang="en-US" sz="2800" u="sng" dirty="0" smtClean="0">
              <a:cs typeface="B Nazanin" pitchFamily="2" charset="-78"/>
            </a:endParaRPr>
          </a:p>
          <a:p>
            <a:pPr algn="r">
              <a:buNone/>
            </a:pP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raffic" pitchFamily="2" charset="-78"/>
              </a:rPr>
              <a:t>فشار خون </a:t>
            </a:r>
            <a:endParaRPr lang="fa-IR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raffic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371600"/>
            <a:ext cx="7790688" cy="54102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fa-IR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پيش – فشار خون بالا يا پيش پرفشاري خون</a:t>
            </a:r>
            <a:endParaRPr lang="en-US" sz="28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algn="just">
              <a:buFont typeface="Arial" pitchFamily="34" charset="0"/>
              <a:buChar char="•"/>
            </a:pPr>
            <a:r>
              <a:rPr lang="fa-IR" sz="2800" dirty="0" smtClean="0">
                <a:cs typeface="B Nazanin" pitchFamily="2" charset="-78"/>
              </a:rPr>
              <a:t>در صورتي كه فشار خون ماكزيمم 120 تا 139 و فشار خون مينيمم بين 80 تا 89 باشد</a:t>
            </a:r>
            <a:endParaRPr lang="en-US" sz="2800" dirty="0" smtClean="0">
              <a:cs typeface="B Nazanin" pitchFamily="2" charset="-78"/>
            </a:endParaRPr>
          </a:p>
          <a:p>
            <a:pPr algn="just">
              <a:buFont typeface="Arial" pitchFamily="34" charset="0"/>
              <a:buChar char="•"/>
            </a:pPr>
            <a:r>
              <a:rPr lang="fa-IR" sz="2800" dirty="0" smtClean="0">
                <a:cs typeface="B Nazanin" pitchFamily="2" charset="-78"/>
              </a:rPr>
              <a:t>افرادي كه در اين گروه اند احتمال بيشتري دارد تا مبتلا شوند مگر پيشگيري كنند.</a:t>
            </a:r>
          </a:p>
          <a:p>
            <a:pPr algn="just">
              <a:buFont typeface="Arial" pitchFamily="34" charset="0"/>
              <a:buChar char="•"/>
            </a:pPr>
            <a:endParaRPr lang="en-US" sz="500" dirty="0" smtClean="0">
              <a:cs typeface="B Nazanin" pitchFamily="2" charset="-78"/>
            </a:endParaRPr>
          </a:p>
          <a:p>
            <a:pPr algn="just">
              <a:buNone/>
            </a:pPr>
            <a:r>
              <a:rPr lang="fa-IR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فشار خون </a:t>
            </a:r>
            <a:endParaRPr lang="en-US" sz="28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algn="just">
              <a:buFont typeface="Arial" pitchFamily="34" charset="0"/>
              <a:buChar char="•"/>
            </a:pPr>
            <a:r>
              <a:rPr lang="fa-IR" sz="2800" dirty="0" smtClean="0">
                <a:cs typeface="B Nazanin" pitchFamily="2" charset="-78"/>
              </a:rPr>
              <a:t>علت خاصي در اغلب موارد وجود ندارد</a:t>
            </a:r>
            <a:endParaRPr lang="en-US" sz="2800" dirty="0" smtClean="0">
              <a:cs typeface="B Nazanin" pitchFamily="2" charset="-78"/>
            </a:endParaRPr>
          </a:p>
          <a:p>
            <a:pPr algn="just">
              <a:buFont typeface="Arial" pitchFamily="34" charset="0"/>
              <a:buChar char="•"/>
            </a:pPr>
            <a:r>
              <a:rPr lang="fa-IR" sz="2800" dirty="0" smtClean="0">
                <a:cs typeface="B Nazanin" pitchFamily="2" charset="-78"/>
              </a:rPr>
              <a:t>بيماران بايد در سراسر عمر خود رژيم دارويي و غذايي داشته باشد</a:t>
            </a:r>
            <a:endParaRPr lang="en-US" sz="2800" dirty="0" smtClean="0">
              <a:cs typeface="B Nazanin" pitchFamily="2" charset="-78"/>
            </a:endParaRPr>
          </a:p>
          <a:p>
            <a:pPr algn="just">
              <a:buFont typeface="Arial" pitchFamily="34" charset="0"/>
              <a:buChar char="•"/>
            </a:pPr>
            <a:r>
              <a:rPr lang="fa-IR" sz="2800" dirty="0" smtClean="0">
                <a:cs typeface="B Nazanin" pitchFamily="2" charset="-78"/>
              </a:rPr>
              <a:t>اين بيماري با دارو كنترل مي شود اما درمان نمي شود.</a:t>
            </a:r>
            <a:endParaRPr lang="en-US" sz="2800" dirty="0" smtClean="0">
              <a:cs typeface="B Nazanin" pitchFamily="2" charset="-78"/>
            </a:endParaRPr>
          </a:p>
          <a:p>
            <a:pPr>
              <a:buNone/>
            </a:pP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raffic" pitchFamily="2" charset="-78"/>
              </a:rPr>
              <a:t>فشار خون </a:t>
            </a:r>
            <a:endParaRPr lang="fa-IR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raffic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47800"/>
            <a:ext cx="7638288" cy="4800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a-IR" sz="3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مراحل فشار خون بالا</a:t>
            </a:r>
            <a:endParaRPr lang="en-US" sz="30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algn="just"/>
            <a:r>
              <a:rPr lang="fa-IR" dirty="0" smtClean="0">
                <a:cs typeface="B Nazanin" pitchFamily="2" charset="-78"/>
              </a:rPr>
              <a:t>مرحله 1: فشار خون ماكزيمم بين 140 تا 159 است و فشار خون مينيمم بين 90 تا 99 </a:t>
            </a:r>
            <a:endParaRPr lang="en-US" dirty="0" smtClean="0">
              <a:cs typeface="B Nazanin" pitchFamily="2" charset="-78"/>
            </a:endParaRPr>
          </a:p>
          <a:p>
            <a:pPr algn="just"/>
            <a:r>
              <a:rPr lang="fa-IR" dirty="0" smtClean="0">
                <a:cs typeface="B Nazanin" pitchFamily="2" charset="-78"/>
              </a:rPr>
              <a:t>مرحله 2: فشار خون ماكزيمم 160 به بالا و فشار خون مينيمم 100 به بالا</a:t>
            </a:r>
          </a:p>
          <a:p>
            <a:pPr algn="ctr">
              <a:buNone/>
            </a:pPr>
            <a:r>
              <a:rPr lang="fa-IR" sz="1900" dirty="0" smtClean="0">
                <a:solidFill>
                  <a:schemeClr val="accent1">
                    <a:lumMod val="50000"/>
                  </a:schemeClr>
                </a:solidFill>
                <a:cs typeface="B Nazanin" pitchFamily="2" charset="-78"/>
              </a:rPr>
              <a:t>******************</a:t>
            </a:r>
          </a:p>
          <a:p>
            <a:pPr lvl="0" algn="just">
              <a:buFont typeface="Wingdings" pitchFamily="2" charset="2"/>
              <a:buChar char="v"/>
            </a:pPr>
            <a:r>
              <a:rPr lang="fa-IR" dirty="0" smtClean="0">
                <a:cs typeface="B Nazanin" pitchFamily="2" charset="-78"/>
              </a:rPr>
              <a:t>اين طبقه  براي افراد 18 سال به بالا  و افرادي كه ديابت و مشكلات كليوي ندارد  استفاده مي شود</a:t>
            </a:r>
            <a:endParaRPr lang="en-US" dirty="0" smtClean="0">
              <a:cs typeface="B Nazanin" pitchFamily="2" charset="-78"/>
            </a:endParaRPr>
          </a:p>
          <a:p>
            <a:pPr lvl="0" algn="just">
              <a:buFont typeface="Wingdings" pitchFamily="2" charset="2"/>
              <a:buChar char="v"/>
            </a:pPr>
            <a:r>
              <a:rPr lang="fa-IR" dirty="0" smtClean="0">
                <a:cs typeface="B Nazanin" pitchFamily="2" charset="-78"/>
              </a:rPr>
              <a:t>بيماراني كه مشكل كليوي يا ديابت دارند بايد فشار خونشان پايين تر از 80-130 باشد.</a:t>
            </a:r>
            <a:endParaRPr lang="en-US" dirty="0" smtClean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raffic" pitchFamily="2" charset="-78"/>
              </a:rPr>
              <a:t>فشار خون </a:t>
            </a:r>
            <a:endParaRPr lang="fa-IR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raffic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a-IR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چرا فشار خون بايد كنترل شود؟</a:t>
            </a:r>
            <a:endParaRPr lang="en-US" sz="28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fa-IR" sz="3000" dirty="0" smtClean="0">
                <a:cs typeface="B Nazanin" pitchFamily="2" charset="-78"/>
              </a:rPr>
              <a:t>به اين بيماري قاتل خاموش گفته مي شود چون علامتي ندارد و باعث حمله هاي قلبي ومغزي مي شود.</a:t>
            </a:r>
            <a:endParaRPr lang="en-US" sz="3000" dirty="0" smtClean="0">
              <a:cs typeface="B Nazanin" pitchFamily="2" charset="-78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fa-IR" sz="3000" dirty="0" smtClean="0">
                <a:cs typeface="B Nazanin" pitchFamily="2" charset="-78"/>
              </a:rPr>
              <a:t>اگر از 200-130 بالاتر رود فشار خون بدخيم گفته مي شود كه ممكن است باعث مرگ و مير شود.</a:t>
            </a:r>
            <a:endParaRPr lang="en-US" sz="3000" dirty="0" smtClean="0">
              <a:cs typeface="B Nazanin" pitchFamily="2" charset="-78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fa-IR" sz="3000" dirty="0" smtClean="0">
                <a:cs typeface="B Nazanin" pitchFamily="2" charset="-78"/>
              </a:rPr>
              <a:t>در كل باعث: نارسايي قلبي- نارسايي كليوي- مشكلات عروق شبكيه چشم- سكته هاي قلبي و مغزي شود</a:t>
            </a:r>
            <a:endParaRPr lang="en-US" sz="3000" dirty="0" smtClean="0">
              <a:cs typeface="B Nazanin" pitchFamily="2" charset="-78"/>
            </a:endParaRPr>
          </a:p>
          <a:p>
            <a:pPr algn="r">
              <a:buNone/>
            </a:pP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raffic" pitchFamily="2" charset="-78"/>
              </a:rPr>
              <a:t>فشار خون </a:t>
            </a:r>
            <a:endParaRPr lang="fa-IR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raffic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fa-IR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هرچه فشار خون بالا باشد:</a:t>
            </a:r>
            <a:endParaRPr lang="en-US" sz="28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fa-IR" sz="3000" dirty="0" smtClean="0">
                <a:cs typeface="B Nazanin" pitchFamily="2" charset="-78"/>
              </a:rPr>
              <a:t>ميزان ابتلا به سكته هاي مغزي و قلبي افزايش و اميد به زندگي كاهش</a:t>
            </a:r>
            <a:endParaRPr lang="en-US" sz="3000" dirty="0" smtClean="0">
              <a:cs typeface="B Nazanin" pitchFamily="2" charset="-78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fa-IR" sz="3000" dirty="0" smtClean="0">
                <a:cs typeface="B Nazanin" pitchFamily="2" charset="-78"/>
              </a:rPr>
              <a:t>درطولاني مدت باعث نارسايي كليوي ميشود</a:t>
            </a:r>
            <a:endParaRPr lang="en-US" sz="3000" dirty="0" smtClean="0">
              <a:cs typeface="B Nazanin" pitchFamily="2" charset="-78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fa-IR" sz="3000" dirty="0" smtClean="0">
                <a:cs typeface="B Nazanin" pitchFamily="2" charset="-78"/>
              </a:rPr>
              <a:t>قلب بزرگ شده وكارايي آن كم شده و نارسايي قلبي ايجاد مي شود</a:t>
            </a:r>
            <a:endParaRPr lang="en-US" sz="3000" dirty="0" smtClean="0">
              <a:cs typeface="B Nazanin" pitchFamily="2" charset="-78"/>
            </a:endParaRPr>
          </a:p>
          <a:p>
            <a:pPr algn="r">
              <a:buNone/>
            </a:pP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raffic" pitchFamily="2" charset="-78"/>
              </a:rPr>
              <a:t>فشار خون </a:t>
            </a:r>
            <a:endParaRPr lang="fa-IR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raffic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a-IR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ميزان شيوع</a:t>
            </a:r>
            <a:endParaRPr lang="en-US" sz="28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algn="just">
              <a:buFont typeface="Arial" pitchFamily="34" charset="0"/>
              <a:buChar char="•"/>
            </a:pPr>
            <a:r>
              <a:rPr lang="fa-IR" sz="3000" dirty="0" smtClean="0">
                <a:cs typeface="B Nazanin" pitchFamily="2" charset="-78"/>
              </a:rPr>
              <a:t>از هر 10 مرد 4 نفر و از هر 10 زن سه نفر 3/1 اين افراد تحت درمان نيستند</a:t>
            </a:r>
            <a:endParaRPr lang="en-US" sz="3000" dirty="0" smtClean="0">
              <a:cs typeface="B Nazanin" pitchFamily="2" charset="-78"/>
            </a:endParaRPr>
          </a:p>
          <a:p>
            <a:pPr algn="just">
              <a:buFont typeface="Arial" pitchFamily="34" charset="0"/>
              <a:buChar char="•"/>
            </a:pPr>
            <a:r>
              <a:rPr lang="fa-IR" sz="3000" dirty="0" smtClean="0">
                <a:cs typeface="B Nazanin" pitchFamily="2" charset="-78"/>
              </a:rPr>
              <a:t>از هر 5 مورد نارسايي قلبي، 3 مورد به خاطر عدم كنترل فشار خون بالا  </a:t>
            </a:r>
            <a:endParaRPr lang="en-US" sz="3000" dirty="0" smtClean="0">
              <a:cs typeface="B Nazanin" pitchFamily="2" charset="-78"/>
            </a:endParaRPr>
          </a:p>
          <a:p>
            <a:pPr algn="just">
              <a:buFont typeface="Arial" pitchFamily="34" charset="0"/>
              <a:buChar char="•"/>
            </a:pPr>
            <a:r>
              <a:rPr lang="fa-IR" sz="3000" dirty="0" smtClean="0">
                <a:cs typeface="B Nazanin" pitchFamily="2" charset="-78"/>
              </a:rPr>
              <a:t>15 درصد افراد سن از بيماري خود بي خبرند</a:t>
            </a:r>
            <a:endParaRPr lang="en-US" sz="3000" dirty="0" smtClean="0">
              <a:cs typeface="B Nazanin" pitchFamily="2" charset="-78"/>
            </a:endParaRPr>
          </a:p>
          <a:p>
            <a:pPr algn="r">
              <a:buNone/>
            </a:pP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457200"/>
            <a:ext cx="7714488" cy="6400800"/>
          </a:xfrm>
        </p:spPr>
        <p:txBody>
          <a:bodyPr>
            <a:no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a-IR" dirty="0" smtClean="0">
                <a:cs typeface="B Nazanin" pitchFamily="2" charset="-78"/>
              </a:rPr>
              <a:t>در دهه های اخیر به دلیل بهبود وضعیت بهداشتی و درمانی و کاهش مرگ و میر جمعیت سالمندان روبه افزایش است .</a:t>
            </a:r>
          </a:p>
          <a:p>
            <a:pPr algn="just">
              <a:buFont typeface="Arial" pitchFamily="34" charset="0"/>
              <a:buChar char="•"/>
            </a:pPr>
            <a:r>
              <a:rPr lang="fa-IR" dirty="0" smtClean="0">
                <a:cs typeface="B Nazanin" pitchFamily="2" charset="-78"/>
              </a:rPr>
              <a:t>در ایران 7/5 – 7 درصد جمعیت را سالمندان تشکیل    می دهند که این درصد در برخی از استان ها به 9 درصد می رسد .</a:t>
            </a:r>
          </a:p>
          <a:p>
            <a:pPr algn="just">
              <a:buFont typeface="Arial" pitchFamily="34" charset="0"/>
              <a:buChar char="•"/>
            </a:pPr>
            <a:r>
              <a:rPr lang="fa-IR" dirty="0" smtClean="0">
                <a:cs typeface="B Nazanin" pitchFamily="2" charset="-78"/>
              </a:rPr>
              <a:t>4 میلیون سالمند در ایران زندگی می کنند که پیش بینی میشود این جمعیت تا 20 سال آینده به حدود 10 میلیون و تا سال 2050 به 25 میلیون نفر (حدود ¼ جمعیت ) برسد .</a:t>
            </a:r>
            <a:endParaRPr lang="fa-IR" dirty="0"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raffic" pitchFamily="2" charset="-78"/>
              </a:rPr>
              <a:t>فشار خون </a:t>
            </a:r>
            <a:endParaRPr lang="fa-IR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raffic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447800"/>
            <a:ext cx="7714488" cy="4800600"/>
          </a:xfrm>
        </p:spPr>
        <p:txBody>
          <a:bodyPr/>
          <a:lstStyle/>
          <a:p>
            <a:pPr>
              <a:buNone/>
            </a:pPr>
            <a:r>
              <a:rPr lang="fa-IR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علائم بيماري</a:t>
            </a:r>
            <a:endParaRPr lang="en-US" sz="28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fa-IR" sz="3000" dirty="0" smtClean="0">
                <a:cs typeface="B Nazanin" pitchFamily="2" charset="-78"/>
              </a:rPr>
              <a:t>اكثر افراد احساس بيماري ندارند و حال عمومي آنان خوب است. تنها راه اندازه گيري فشار خون است</a:t>
            </a:r>
            <a:endParaRPr lang="en-US" sz="3000" dirty="0" smtClean="0">
              <a:cs typeface="B Nazanin" pitchFamily="2" charset="-78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fa-IR" sz="3000" dirty="0" smtClean="0">
                <a:cs typeface="B Nazanin" pitchFamily="2" charset="-78"/>
              </a:rPr>
              <a:t>در موارد فشار خون بالا: سردرد- سرگيجه- خواب آلودگي- گيجي- مورمور شدن دست ها و پاها- خونريزي از بيني</a:t>
            </a:r>
            <a:endParaRPr lang="en-US" sz="3000" dirty="0" smtClean="0">
              <a:cs typeface="B Nazanin" pitchFamily="2" charset="-78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fa-IR" sz="3000" dirty="0" smtClean="0">
                <a:cs typeface="B Nazanin" pitchFamily="2" charset="-78"/>
              </a:rPr>
              <a:t>علائمي چون غش كردن و سرگيجه در مواقع كاهش فشار خون نيز ديده ميشود</a:t>
            </a:r>
            <a:endParaRPr lang="en-US" sz="3000" dirty="0" smtClean="0">
              <a:cs typeface="B Nazanin" pitchFamily="2" charset="-78"/>
            </a:endParaRPr>
          </a:p>
          <a:p>
            <a:pPr algn="r">
              <a:buNone/>
            </a:pP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raffic" pitchFamily="2" charset="-78"/>
              </a:rPr>
              <a:t>فشار خون </a:t>
            </a:r>
            <a:endParaRPr lang="fa-IR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raffic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a-IR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فشار خون در چه  كساني ديده مي شود؟</a:t>
            </a:r>
            <a:endParaRPr lang="en-US" sz="28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lvl="0">
              <a:buFont typeface="Arial" pitchFamily="34" charset="0"/>
              <a:buChar char="•"/>
            </a:pPr>
            <a:r>
              <a:rPr lang="fa-IR" sz="3000" dirty="0" smtClean="0">
                <a:cs typeface="B Nazanin" pitchFamily="2" charset="-78"/>
              </a:rPr>
              <a:t>افراد مسن</a:t>
            </a:r>
            <a:endParaRPr lang="en-US" sz="3000" dirty="0" smtClean="0">
              <a:cs typeface="B Nazanin" pitchFamily="2" charset="-78"/>
            </a:endParaRPr>
          </a:p>
          <a:p>
            <a:pPr lvl="0">
              <a:buFont typeface="Arial" pitchFamily="34" charset="0"/>
              <a:buChar char="•"/>
            </a:pPr>
            <a:r>
              <a:rPr lang="fa-IR" sz="3000" dirty="0" smtClean="0">
                <a:cs typeface="B Nazanin" pitchFamily="2" charset="-78"/>
              </a:rPr>
              <a:t>حدود 4/1 افراد دچار هستند</a:t>
            </a:r>
            <a:endParaRPr lang="en-US" sz="3000" dirty="0" smtClean="0">
              <a:cs typeface="B Nazanin" pitchFamily="2" charset="-78"/>
            </a:endParaRPr>
          </a:p>
          <a:p>
            <a:pPr lvl="0">
              <a:buFont typeface="Arial" pitchFamily="34" charset="0"/>
              <a:buChar char="•"/>
            </a:pPr>
            <a:r>
              <a:rPr lang="fa-IR" sz="3000" dirty="0" smtClean="0">
                <a:cs typeface="B Nazanin" pitchFamily="2" charset="-78"/>
              </a:rPr>
              <a:t>در بيماران جوان، درمردان شايع تر </a:t>
            </a:r>
            <a:endParaRPr lang="en-US" sz="3000" dirty="0" smtClean="0">
              <a:cs typeface="B Nazanin" pitchFamily="2" charset="-78"/>
            </a:endParaRPr>
          </a:p>
          <a:p>
            <a:pPr lvl="0">
              <a:buFont typeface="Arial" pitchFamily="34" charset="0"/>
              <a:buChar char="•"/>
            </a:pPr>
            <a:r>
              <a:rPr lang="fa-IR" sz="3000" dirty="0" smtClean="0">
                <a:cs typeface="B Nazanin" pitchFamily="2" charset="-78"/>
              </a:rPr>
              <a:t>در بيماران مسن، در زنان شايع تر</a:t>
            </a:r>
            <a:endParaRPr lang="en-US" sz="3000" dirty="0" smtClean="0">
              <a:cs typeface="B Nazanin" pitchFamily="2" charset="-78"/>
            </a:endParaRPr>
          </a:p>
          <a:p>
            <a:pPr>
              <a:buFont typeface="Arial" pitchFamily="34" charset="0"/>
              <a:buChar char="•"/>
            </a:pPr>
            <a:r>
              <a:rPr lang="fa-IR" sz="3000" dirty="0" smtClean="0">
                <a:cs typeface="B Nazanin" pitchFamily="2" charset="-78"/>
              </a:rPr>
              <a:t>به طور كلي با افزايش سن، خطر ابتلا افزايش مي يابد</a:t>
            </a:r>
            <a:endParaRPr lang="en-US" sz="3000" dirty="0" smtClean="0">
              <a:cs typeface="B Nazanin" pitchFamily="2" charset="-78"/>
            </a:endParaRPr>
          </a:p>
          <a:p>
            <a:pPr algn="r">
              <a:buNone/>
            </a:pP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498080" cy="1143000"/>
          </a:xfrm>
        </p:spPr>
        <p:txBody>
          <a:bodyPr>
            <a:normAutofit/>
          </a:bodyPr>
          <a:lstStyle/>
          <a:p>
            <a:pPr algn="r"/>
            <a:r>
              <a:rPr lang="fa-I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raffic" pitchFamily="2" charset="-78"/>
              </a:rPr>
              <a:t>فشار خون</a:t>
            </a:r>
            <a:endParaRPr lang="fa-IR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raffic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19200"/>
            <a:ext cx="7943088" cy="57150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fa-IR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عوامل مستعد كننده:</a:t>
            </a:r>
            <a:endParaRPr lang="en-US" sz="28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algn="just">
              <a:buFont typeface="Arial" pitchFamily="34" charset="0"/>
              <a:buChar char="•"/>
            </a:pPr>
            <a:r>
              <a:rPr lang="fa-IR" sz="1800" dirty="0" smtClean="0">
                <a:cs typeface="B Nazanin" pitchFamily="2" charset="-78"/>
              </a:rPr>
              <a:t>در 95 درصد بيماران، علل خاصي پيدا نشده كه به اين موارد افزايش فشار خون اوليه گفته ميشود. </a:t>
            </a:r>
            <a:endParaRPr lang="en-US" sz="1800" dirty="0" smtClean="0">
              <a:cs typeface="B Nazanin" pitchFamily="2" charset="-78"/>
            </a:endParaRPr>
          </a:p>
          <a:p>
            <a:pPr algn="just">
              <a:buFont typeface="Arial" pitchFamily="34" charset="0"/>
              <a:buChar char="•"/>
            </a:pPr>
            <a:r>
              <a:rPr lang="fa-IR" sz="2000" dirty="0" smtClean="0">
                <a:cs typeface="B Nazanin" pitchFamily="2" charset="-78"/>
              </a:rPr>
              <a:t>عوامل زير در ابتلا به اين نوع مؤثر است:</a:t>
            </a:r>
            <a:endParaRPr lang="en-US" sz="2000" dirty="0" smtClean="0">
              <a:cs typeface="B Nazanin" pitchFamily="2" charset="-78"/>
            </a:endParaRPr>
          </a:p>
          <a:p>
            <a:pPr algn="just">
              <a:buFont typeface="Arial" pitchFamily="34" charset="0"/>
              <a:buChar char="•"/>
            </a:pPr>
            <a:r>
              <a:rPr lang="fa-IR" sz="2000" dirty="0" smtClean="0">
                <a:cs typeface="B Nazanin" pitchFamily="2" charset="-78"/>
              </a:rPr>
              <a:t>سن</a:t>
            </a:r>
            <a:endParaRPr lang="en-US" sz="2000" dirty="0" smtClean="0">
              <a:cs typeface="B Nazanin" pitchFamily="2" charset="-78"/>
            </a:endParaRPr>
          </a:p>
          <a:p>
            <a:pPr algn="just">
              <a:buFont typeface="Arial" pitchFamily="34" charset="0"/>
              <a:buChar char="•"/>
            </a:pPr>
            <a:r>
              <a:rPr lang="fa-IR" sz="2000" dirty="0" smtClean="0">
                <a:cs typeface="B Nazanin" pitchFamily="2" charset="-78"/>
              </a:rPr>
              <a:t>ژنتيك</a:t>
            </a:r>
            <a:endParaRPr lang="en-US" sz="2000" dirty="0" smtClean="0">
              <a:cs typeface="B Nazanin" pitchFamily="2" charset="-78"/>
            </a:endParaRPr>
          </a:p>
          <a:p>
            <a:pPr algn="just">
              <a:buFont typeface="Arial" pitchFamily="34" charset="0"/>
              <a:buChar char="•"/>
            </a:pPr>
            <a:r>
              <a:rPr lang="fa-IR" sz="2000" dirty="0" smtClean="0">
                <a:cs typeface="B Nazanin" pitchFamily="2" charset="-78"/>
              </a:rPr>
              <a:t>نژاد</a:t>
            </a:r>
            <a:endParaRPr lang="en-US" sz="2000" dirty="0" smtClean="0">
              <a:cs typeface="B Nazanin" pitchFamily="2" charset="-78"/>
            </a:endParaRPr>
          </a:p>
          <a:p>
            <a:pPr algn="just">
              <a:buFont typeface="Arial" pitchFamily="34" charset="0"/>
              <a:buChar char="•"/>
            </a:pPr>
            <a:r>
              <a:rPr lang="fa-IR" sz="2000" dirty="0" smtClean="0">
                <a:cs typeface="B Nazanin" pitchFamily="2" charset="-78"/>
              </a:rPr>
              <a:t>عوامل محيطي مثل: چاقي، مصرف الكل ونمك زياد</a:t>
            </a:r>
            <a:endParaRPr lang="en-US" sz="2000" dirty="0" smtClean="0">
              <a:cs typeface="B Nazanin" pitchFamily="2" charset="-78"/>
            </a:endParaRPr>
          </a:p>
          <a:p>
            <a:pPr algn="just">
              <a:buFont typeface="Arial" pitchFamily="34" charset="0"/>
              <a:buChar char="•"/>
            </a:pPr>
            <a:r>
              <a:rPr lang="fa-IR" sz="2000" dirty="0" smtClean="0">
                <a:cs typeface="B Nazanin" pitchFamily="2" charset="-78"/>
              </a:rPr>
              <a:t>استرس</a:t>
            </a:r>
          </a:p>
          <a:p>
            <a:pPr algn="just">
              <a:buNone/>
            </a:pPr>
            <a:endParaRPr lang="fa-IR" sz="500" dirty="0" smtClean="0">
              <a:cs typeface="B Nazanin" pitchFamily="2" charset="-78"/>
            </a:endParaRPr>
          </a:p>
          <a:p>
            <a:pPr algn="just">
              <a:buNone/>
            </a:pPr>
            <a:r>
              <a:rPr lang="fa-IR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در 5 درصد از بيماران علت خاصي وجود دارد كه فشار خون ثانويه گفته ميشود. اين عوامل شامل:</a:t>
            </a:r>
            <a:endParaRPr lang="en-US" sz="20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algn="just"/>
            <a:r>
              <a:rPr lang="fa-IR" sz="2000" dirty="0" smtClean="0">
                <a:cs typeface="B Nazanin" pitchFamily="2" charset="-78"/>
              </a:rPr>
              <a:t>بيماري هاي كليوي</a:t>
            </a:r>
            <a:endParaRPr lang="en-US" sz="2000" dirty="0" smtClean="0">
              <a:cs typeface="B Nazanin" pitchFamily="2" charset="-78"/>
            </a:endParaRPr>
          </a:p>
          <a:p>
            <a:pPr algn="just"/>
            <a:r>
              <a:rPr lang="fa-IR" sz="2000" dirty="0" smtClean="0">
                <a:cs typeface="B Nazanin" pitchFamily="2" charset="-78"/>
              </a:rPr>
              <a:t>بيماري هاي غدد درون ريز</a:t>
            </a:r>
            <a:endParaRPr lang="en-US" sz="2000" dirty="0" smtClean="0">
              <a:cs typeface="B Nazanin" pitchFamily="2" charset="-78"/>
            </a:endParaRPr>
          </a:p>
          <a:p>
            <a:pPr algn="just"/>
            <a:r>
              <a:rPr lang="fa-IR" sz="2000" dirty="0" smtClean="0">
                <a:cs typeface="B Nazanin" pitchFamily="2" charset="-78"/>
              </a:rPr>
              <a:t>داروها و سموم مثل استروئيدها، كوكائين، الكل و... دربارداري نيز ممكن است فشارخون بالا ديده شود كه به راحتي كنترل مي شود و پس از زايمان از بين مي رود</a:t>
            </a:r>
            <a:endParaRPr lang="fa-IR" sz="2000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raffic" pitchFamily="2" charset="-78"/>
              </a:rPr>
              <a:t>فشار خون</a:t>
            </a:r>
            <a:endParaRPr lang="fa-IR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a-IR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تشخيص </a:t>
            </a:r>
            <a:endParaRPr lang="en-US" sz="28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>
              <a:buFont typeface="Arial" pitchFamily="34" charset="0"/>
              <a:buChar char="•"/>
            </a:pPr>
            <a:r>
              <a:rPr lang="fa-IR" sz="3000" dirty="0" smtClean="0">
                <a:cs typeface="B Nazanin" pitchFamily="2" charset="-78"/>
              </a:rPr>
              <a:t>اندازه گيري فشار خون</a:t>
            </a:r>
            <a:endParaRPr lang="en-US" sz="3000" dirty="0" smtClean="0">
              <a:cs typeface="B Nazanin" pitchFamily="2" charset="-78"/>
            </a:endParaRPr>
          </a:p>
          <a:p>
            <a:pPr lvl="0">
              <a:buFont typeface="Arial" pitchFamily="34" charset="0"/>
              <a:buChar char="•"/>
            </a:pPr>
            <a:r>
              <a:rPr lang="fa-IR" sz="3000" dirty="0" smtClean="0">
                <a:cs typeface="B Nazanin" pitchFamily="2" charset="-78"/>
              </a:rPr>
              <a:t>عكس برداري از قفسه سينه: براي بزرگ شدن قلب</a:t>
            </a:r>
            <a:endParaRPr lang="en-US" sz="3000" dirty="0" smtClean="0">
              <a:cs typeface="B Nazanin" pitchFamily="2" charset="-78"/>
            </a:endParaRPr>
          </a:p>
          <a:p>
            <a:pPr lvl="0">
              <a:buFont typeface="Arial" pitchFamily="34" charset="0"/>
              <a:buChar char="•"/>
            </a:pPr>
            <a:r>
              <a:rPr lang="fa-IR" sz="3000" dirty="0" smtClean="0">
                <a:cs typeface="B Nazanin" pitchFamily="2" charset="-78"/>
              </a:rPr>
              <a:t>نوار قلب: بزرگي بطن چپ را نشان مي دهد</a:t>
            </a:r>
            <a:endParaRPr lang="en-US" sz="3000" dirty="0" smtClean="0">
              <a:cs typeface="B Nazanin" pitchFamily="2" charset="-78"/>
            </a:endParaRPr>
          </a:p>
          <a:p>
            <a:pPr lvl="0">
              <a:buFont typeface="Arial" pitchFamily="34" charset="0"/>
              <a:buChar char="•"/>
            </a:pPr>
            <a:r>
              <a:rPr lang="fa-IR" sz="3000" dirty="0" smtClean="0">
                <a:cs typeface="B Nazanin" pitchFamily="2" charset="-78"/>
              </a:rPr>
              <a:t>آزمايش خون: براي بررسي عملكرد كليه و بررسي ميزان قند و چربي خون</a:t>
            </a:r>
            <a:endParaRPr lang="en-US" sz="3000" dirty="0" smtClean="0">
              <a:cs typeface="B Nazanin" pitchFamily="2" charset="-78"/>
            </a:endParaRPr>
          </a:p>
          <a:p>
            <a:pPr lvl="0">
              <a:buFont typeface="Arial" pitchFamily="34" charset="0"/>
              <a:buChar char="•"/>
            </a:pPr>
            <a:r>
              <a:rPr lang="fa-IR" sz="3000" dirty="0" smtClean="0">
                <a:cs typeface="B Nazanin" pitchFamily="2" charset="-78"/>
              </a:rPr>
              <a:t>آزمايش ادرار: بيماري هاي كليه</a:t>
            </a:r>
            <a:endParaRPr lang="en-US" sz="3000" dirty="0" smtClean="0">
              <a:cs typeface="B Nazanin" pitchFamily="2" charset="-78"/>
            </a:endParaRPr>
          </a:p>
          <a:p>
            <a:pPr algn="r">
              <a:buNone/>
            </a:pP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raffic" pitchFamily="2" charset="-78"/>
              </a:rPr>
              <a:t>فشار خون</a:t>
            </a:r>
            <a:endParaRPr lang="fa-IR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a-IR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درمان</a:t>
            </a:r>
            <a:endParaRPr lang="en-US" sz="28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fa-IR" sz="3000" dirty="0" smtClean="0">
                <a:cs typeface="B Nazanin" pitchFamily="2" charset="-78"/>
              </a:rPr>
              <a:t>هدف از درمان رساندن فشارخون به كمتر از 90/140 در افراد عادي و كمتر از 80/130 در افراد ديابتي و بيماران كليوي است.</a:t>
            </a:r>
            <a:endParaRPr lang="en-US" sz="3000" dirty="0" smtClean="0">
              <a:cs typeface="B Nazanin" pitchFamily="2" charset="-78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fa-IR" sz="3000" dirty="0" smtClean="0">
                <a:cs typeface="B Nazanin" pitchFamily="2" charset="-78"/>
              </a:rPr>
              <a:t>داروهاي مختلف (اگر با يك دارو پاسخ نداد داروي دوم) و در كنار اين داروها توصيه هاي زير:</a:t>
            </a:r>
            <a:endParaRPr lang="en-US" sz="3000" dirty="0" smtClean="0">
              <a:cs typeface="B Nazanin" pitchFamily="2" charset="-78"/>
            </a:endParaRPr>
          </a:p>
          <a:p>
            <a:pPr algn="just">
              <a:buFont typeface="Arial" pitchFamily="34" charset="0"/>
              <a:buChar char="•"/>
            </a:pPr>
            <a:r>
              <a:rPr lang="fa-IR" sz="3000" dirty="0" smtClean="0">
                <a:cs typeface="B Nazanin" pitchFamily="2" charset="-78"/>
              </a:rPr>
              <a:t>ترك سيگار- كاهش وزن- كاهش مصرف نمك و غذاهاي شور- انجام ورزش</a:t>
            </a:r>
            <a:endParaRPr lang="en-US" sz="3000" dirty="0" smtClean="0">
              <a:cs typeface="B Nazanin" pitchFamily="2" charset="-78"/>
            </a:endParaRPr>
          </a:p>
          <a:p>
            <a:pPr algn="just">
              <a:buFont typeface="Arial" pitchFamily="34" charset="0"/>
              <a:buChar char="•"/>
            </a:pPr>
            <a:r>
              <a:rPr lang="fa-IR" sz="3000" dirty="0" smtClean="0">
                <a:cs typeface="B Nazanin" pitchFamily="2" charset="-78"/>
              </a:rPr>
              <a:t>كاهش استرس</a:t>
            </a:r>
            <a:endParaRPr lang="en-US" sz="3000" dirty="0" smtClean="0">
              <a:cs typeface="B Nazanin" pitchFamily="2" charset="-78"/>
            </a:endParaRPr>
          </a:p>
          <a:p>
            <a:pPr algn="r">
              <a:buNone/>
            </a:pPr>
            <a:endParaRPr lang="fa-IR" dirty="0"/>
          </a:p>
        </p:txBody>
      </p:sp>
      <p:pic>
        <p:nvPicPr>
          <p:cNvPr id="4" name="Picture 3" descr="42-186477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304800"/>
            <a:ext cx="1086978" cy="144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990600" y="2154"/>
            <a:ext cx="8153400" cy="68558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7498080" cy="15240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cs typeface="B Titr" pitchFamily="2" charset="-78"/>
              </a:rPr>
              <a:t>پوکی استخوان </a:t>
            </a:r>
            <a:endParaRPr lang="fa-IR" sz="3200" dirty="0">
              <a:cs typeface="B Titr" pitchFamily="2" charset="-78"/>
            </a:endParaRPr>
          </a:p>
        </p:txBody>
      </p:sp>
      <p:pic>
        <p:nvPicPr>
          <p:cNvPr id="6" name="Content Placeholder 5" descr="63174126187215155981051726815213526712114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76600" y="1828800"/>
            <a:ext cx="3146425" cy="36708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498080" cy="914400"/>
          </a:xfrm>
        </p:spPr>
        <p:txBody>
          <a:bodyPr>
            <a:normAutofit/>
          </a:bodyPr>
          <a:lstStyle/>
          <a:p>
            <a:pPr algn="r"/>
            <a:r>
              <a:rPr lang="fa-I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raffic" pitchFamily="2" charset="-78"/>
              </a:rPr>
              <a:t>پوکی استخوان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762000"/>
            <a:ext cx="7924800" cy="6172200"/>
          </a:xfrm>
        </p:spPr>
        <p:txBody>
          <a:bodyPr>
            <a:noAutofit/>
          </a:bodyPr>
          <a:lstStyle/>
          <a:p>
            <a:pPr marL="282575" lvl="0" indent="-282575" algn="just">
              <a:buFont typeface="Arial" pitchFamily="34" charset="0"/>
              <a:buChar char="•"/>
            </a:pPr>
            <a:r>
              <a:rPr lang="fa-IR" sz="2100" dirty="0" smtClean="0">
                <a:cs typeface="B Nazanin" pitchFamily="2" charset="-78"/>
              </a:rPr>
              <a:t>حالتي است كه در اثرتخريب بافت استخواني توده استخوان كاهش يافته و سرانجام منجر به پوكي استخوان مي شود.</a:t>
            </a:r>
            <a:endParaRPr lang="en-US" sz="2100" dirty="0" smtClean="0">
              <a:cs typeface="B Nazanin" pitchFamily="2" charset="-78"/>
            </a:endParaRPr>
          </a:p>
          <a:p>
            <a:pPr marL="282575" lvl="0" indent="-282575" algn="just">
              <a:buFont typeface="Arial" pitchFamily="34" charset="0"/>
              <a:buChar char="•"/>
            </a:pPr>
            <a:r>
              <a:rPr lang="fa-IR" sz="2100" dirty="0" smtClean="0">
                <a:cs typeface="B Nazanin" pitchFamily="2" charset="-78"/>
              </a:rPr>
              <a:t>در واقع تعداد و اندازه هاي تيغه هاي استخواني بافت استخواني كم مي شود.</a:t>
            </a:r>
            <a:endParaRPr lang="en-US" sz="2100" dirty="0" smtClean="0">
              <a:cs typeface="B Nazanin" pitchFamily="2" charset="-78"/>
            </a:endParaRPr>
          </a:p>
          <a:p>
            <a:pPr marL="282575" lvl="0" indent="-282575" algn="just">
              <a:buFont typeface="Arial" pitchFamily="34" charset="0"/>
              <a:buChar char="•"/>
            </a:pPr>
            <a:r>
              <a:rPr lang="fa-IR" sz="2100" dirty="0" smtClean="0">
                <a:cs typeface="B Nazanin" pitchFamily="2" charset="-78"/>
              </a:rPr>
              <a:t>معمولاً بين 35-30 سالگي بيشترين حد توده استخواني </a:t>
            </a:r>
            <a:endParaRPr lang="en-US" sz="2100" dirty="0" smtClean="0">
              <a:cs typeface="B Nazanin" pitchFamily="2" charset="-78"/>
            </a:endParaRPr>
          </a:p>
          <a:p>
            <a:pPr marL="282575" lvl="0" indent="-282575" algn="just">
              <a:buFont typeface="Arial" pitchFamily="34" charset="0"/>
              <a:buChar char="•"/>
            </a:pPr>
            <a:r>
              <a:rPr lang="fa-IR" sz="2100" dirty="0" smtClean="0">
                <a:cs typeface="B Nazanin" pitchFamily="2" charset="-78"/>
              </a:rPr>
              <a:t>سپس از اين سن توده استخوان به صورت طبيعي كم مي شود. به عبارت ديگر تخريب بافت بيشتر از ساخته شدن آن است.</a:t>
            </a:r>
            <a:endParaRPr lang="en-US" sz="2100" dirty="0" smtClean="0">
              <a:cs typeface="B Nazanin" pitchFamily="2" charset="-78"/>
            </a:endParaRPr>
          </a:p>
          <a:p>
            <a:pPr marL="282575" lvl="0" indent="-282575" algn="just">
              <a:buFont typeface="Arial" pitchFamily="34" charset="0"/>
              <a:buChar char="•"/>
            </a:pPr>
            <a:r>
              <a:rPr lang="fa-IR" sz="2100" dirty="0" smtClean="0">
                <a:cs typeface="B Nazanin" pitchFamily="2" charset="-78"/>
              </a:rPr>
              <a:t>بافت استخواني مانند كندوي زنبور عسل مي مانند كه با تخريب آن فضاهاي خالي بيشتر شده و پوك تر مي شود.</a:t>
            </a:r>
            <a:endParaRPr lang="en-US" sz="2100" dirty="0" smtClean="0">
              <a:cs typeface="B Nazanin" pitchFamily="2" charset="-78"/>
            </a:endParaRPr>
          </a:p>
          <a:p>
            <a:pPr marL="282575" lvl="0" indent="-282575" algn="just">
              <a:buFont typeface="Arial" pitchFamily="34" charset="0"/>
              <a:buChar char="•"/>
            </a:pPr>
            <a:r>
              <a:rPr lang="fa-IR" sz="2100" dirty="0" smtClean="0">
                <a:cs typeface="B Nazanin" pitchFamily="2" charset="-78"/>
              </a:rPr>
              <a:t>زمان يائسگي عامل ديگري براي ايجاد پوكي استخوان است(برخي اين بيماري را فقط بيماري دوران يائسگي ميدانند) علت اين اتفاق كاهش هورمونهاي جنسي است.</a:t>
            </a:r>
            <a:endParaRPr lang="en-US" sz="2100" dirty="0" smtClean="0">
              <a:cs typeface="B Nazanin" pitchFamily="2" charset="-78"/>
            </a:endParaRPr>
          </a:p>
          <a:p>
            <a:pPr marL="282575" lvl="0" indent="-282575" algn="just">
              <a:buFont typeface="Arial" pitchFamily="34" charset="0"/>
              <a:buChar char="•"/>
            </a:pPr>
            <a:r>
              <a:rPr lang="fa-IR" sz="2100" dirty="0" smtClean="0">
                <a:cs typeface="B Nazanin" pitchFamily="2" charset="-78"/>
              </a:rPr>
              <a:t>كاهش استروژن در بدن باعث كاهش استحكام استخوان ها مي شود.</a:t>
            </a:r>
            <a:endParaRPr lang="en-US" sz="2100" dirty="0" smtClean="0">
              <a:cs typeface="B Nazanin" pitchFamily="2" charset="-78"/>
            </a:endParaRPr>
          </a:p>
          <a:p>
            <a:pPr marL="282575" lvl="0" indent="-282575" algn="just">
              <a:buFont typeface="Arial" pitchFamily="34" charset="0"/>
              <a:buChar char="•"/>
            </a:pPr>
            <a:r>
              <a:rPr lang="fa-IR" sz="2100" dirty="0" smtClean="0">
                <a:cs typeface="B Nazanin" pitchFamily="2" charset="-78"/>
              </a:rPr>
              <a:t>پوكي استخوان بيماري خاموش نيز ناميده مي شود زيرا هيچ علامتي ندارد.</a:t>
            </a:r>
            <a:endParaRPr lang="en-US" sz="2100" dirty="0" smtClean="0">
              <a:cs typeface="B Nazanin" pitchFamily="2" charset="-78"/>
            </a:endParaRPr>
          </a:p>
          <a:p>
            <a:pPr marL="282575" lvl="0" indent="-282575" algn="just">
              <a:buFont typeface="Arial" pitchFamily="34" charset="0"/>
              <a:buChar char="•"/>
            </a:pPr>
            <a:r>
              <a:rPr lang="fa-IR" sz="2100" dirty="0" smtClean="0">
                <a:cs typeface="B Nazanin" pitchFamily="2" charset="-78"/>
              </a:rPr>
              <a:t>طي سال ها استخوان ها از بين مي روند اما فرد متوجه نمي شود تا زماني كه دچار شكستگي مي شود.</a:t>
            </a:r>
            <a:endParaRPr lang="en-US" sz="2100" dirty="0" smtClean="0">
              <a:cs typeface="B Nazanin" pitchFamily="2" charset="-78"/>
            </a:endParaRPr>
          </a:p>
          <a:p>
            <a:pPr marL="282575" indent="-282575" algn="just">
              <a:buFont typeface="Arial" pitchFamily="34" charset="0"/>
              <a:buChar char="•"/>
            </a:pPr>
            <a:r>
              <a:rPr lang="fa-IR" sz="2100" dirty="0" smtClean="0">
                <a:cs typeface="B Nazanin" pitchFamily="2" charset="-78"/>
              </a:rPr>
              <a:t>البته بيماري های چون پركاري تيروئيد- كم كاري غدد جنسي- آرتريت روماتوئيد و... می تواند در بروز اين بيماري مؤثر باشد .</a:t>
            </a:r>
            <a:endParaRPr lang="en-US" sz="2100" dirty="0" smtClean="0"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143000"/>
          </a:xfrm>
        </p:spPr>
        <p:txBody>
          <a:bodyPr>
            <a:normAutofit/>
          </a:bodyPr>
          <a:lstStyle/>
          <a:p>
            <a:pPr algn="r"/>
            <a:r>
              <a:rPr lang="fa-I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raffic" pitchFamily="2" charset="-78"/>
              </a:rPr>
              <a:t>پوکی استخوان </a:t>
            </a:r>
            <a:endParaRPr lang="fa-IR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143000"/>
            <a:ext cx="7498080" cy="4800600"/>
          </a:xfrm>
        </p:spPr>
        <p:txBody>
          <a:bodyPr/>
          <a:lstStyle/>
          <a:p>
            <a:pPr>
              <a:buNone/>
            </a:pPr>
            <a:r>
              <a:rPr lang="fa-IR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شيوع پوكي استخوان</a:t>
            </a:r>
            <a:endParaRPr lang="en-US" sz="28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lvl="0"/>
            <a:r>
              <a:rPr lang="fa-IR" sz="2800" dirty="0" smtClean="0">
                <a:cs typeface="B Nazanin" pitchFamily="2" charset="-78"/>
              </a:rPr>
              <a:t>در زنان 4 برابر بيشتر از مردان</a:t>
            </a:r>
            <a:endParaRPr lang="en-US" sz="2800" dirty="0" smtClean="0">
              <a:cs typeface="B Nazanin" pitchFamily="2" charset="-78"/>
            </a:endParaRPr>
          </a:p>
          <a:p>
            <a:pPr lvl="0"/>
            <a:r>
              <a:rPr lang="fa-IR" sz="2800" dirty="0" smtClean="0">
                <a:cs typeface="B Nazanin" pitchFamily="2" charset="-78"/>
              </a:rPr>
              <a:t>زنان  بالاي 60 سال بيشترين افراد مبتلا</a:t>
            </a:r>
            <a:endParaRPr lang="en-US" sz="2800" dirty="0" smtClean="0">
              <a:cs typeface="B Nazanin" pitchFamily="2" charset="-78"/>
            </a:endParaRPr>
          </a:p>
          <a:p>
            <a:pPr lvl="0"/>
            <a:r>
              <a:rPr lang="fa-IR" sz="2800" dirty="0" smtClean="0">
                <a:cs typeface="B Nazanin" pitchFamily="2" charset="-78"/>
              </a:rPr>
              <a:t>درمردان با افزايش سن، كاهش تراكم و قدرت استخوان آهسته تر است</a:t>
            </a:r>
            <a:endParaRPr lang="en-US" sz="2800" dirty="0" smtClean="0">
              <a:cs typeface="B Nazanin" pitchFamily="2" charset="-78"/>
            </a:endParaRPr>
          </a:p>
          <a:p>
            <a:pPr lvl="0"/>
            <a:r>
              <a:rPr lang="fa-IR" sz="2800" dirty="0" smtClean="0">
                <a:cs typeface="B Nazanin" pitchFamily="2" charset="-78"/>
              </a:rPr>
              <a:t>در ايران از هر سه زن حدود65 سال 1 نفر مبتلا</a:t>
            </a:r>
            <a:endParaRPr lang="en-US" sz="2800" dirty="0" smtClean="0">
              <a:cs typeface="B Nazanin" pitchFamily="2" charset="-78"/>
            </a:endParaRPr>
          </a:p>
          <a:p>
            <a:pPr algn="r">
              <a:buNone/>
            </a:pPr>
            <a:endParaRPr lang="fa-IR" dirty="0"/>
          </a:p>
        </p:txBody>
      </p:sp>
      <p:pic>
        <p:nvPicPr>
          <p:cNvPr id="4" name="Picture 3" descr="سشی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33800" y="4191000"/>
            <a:ext cx="2590800" cy="2550319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raffic" pitchFamily="2" charset="-78"/>
              </a:rPr>
              <a:t>پوکی استخوان </a:t>
            </a:r>
            <a:endParaRPr lang="fa-IR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a-IR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علائم بيماري</a:t>
            </a:r>
            <a:endParaRPr lang="en-US" sz="28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algn="just"/>
            <a:r>
              <a:rPr lang="fa-IR" sz="2800" dirty="0" smtClean="0">
                <a:cs typeface="B Nazanin" pitchFamily="2" charset="-78"/>
              </a:rPr>
              <a:t>پوكي استخوان به بيماري خاموش يا بيماري بي سر و صدا شهرت دارد كه علت نداشتن علامت خاص است</a:t>
            </a:r>
          </a:p>
          <a:p>
            <a:pPr algn="just">
              <a:buNone/>
            </a:pPr>
            <a:endParaRPr lang="en-US" sz="2800" dirty="0" smtClean="0">
              <a:cs typeface="B Nazanin" pitchFamily="2" charset="-78"/>
            </a:endParaRPr>
          </a:p>
          <a:p>
            <a:pPr algn="just"/>
            <a:r>
              <a:rPr lang="fa-IR" sz="2800" dirty="0" smtClean="0">
                <a:cs typeface="B Nazanin" pitchFamily="2" charset="-78"/>
              </a:rPr>
              <a:t>درمراحل اوليه بروز اين بيماري، علائم به ندرت ظاهر مي شوند كه اين  موضوع تشخيص بيماري را دشوار مي كند.</a:t>
            </a:r>
            <a:endParaRPr lang="en-US" sz="2800" dirty="0" smtClean="0">
              <a:cs typeface="B Nazanin" pitchFamily="2" charset="-78"/>
            </a:endParaRPr>
          </a:p>
          <a:p>
            <a:pPr algn="r">
              <a:buNone/>
            </a:pPr>
            <a:endParaRPr lang="fa-IR" dirty="0"/>
          </a:p>
        </p:txBody>
      </p:sp>
      <p:pic>
        <p:nvPicPr>
          <p:cNvPr id="4" name="Picture 3" descr="شسسش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2400" y="4419600"/>
            <a:ext cx="2057400" cy="17617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7498080" cy="1143000"/>
          </a:xfrm>
        </p:spPr>
        <p:txBody>
          <a:bodyPr>
            <a:normAutofit/>
          </a:bodyPr>
          <a:lstStyle/>
          <a:p>
            <a:pPr algn="r"/>
            <a:r>
              <a:rPr lang="fa-I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raffic" pitchFamily="2" charset="-78"/>
              </a:rPr>
              <a:t>پوکی استخوان </a:t>
            </a:r>
            <a:endParaRPr lang="fa-I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066800"/>
            <a:ext cx="7866888" cy="55626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fa-IR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عوارض پوكي استخوان</a:t>
            </a:r>
            <a:endParaRPr lang="en-US" sz="36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algn="just">
              <a:lnSpc>
                <a:spcPct val="120000"/>
              </a:lnSpc>
            </a:pPr>
            <a:r>
              <a:rPr lang="fa-IR" sz="3600" dirty="0" smtClean="0">
                <a:cs typeface="B Nazanin" pitchFamily="2" charset="-78"/>
              </a:rPr>
              <a:t>شكستگي خودبه خود و يا با كمترين ضربه به استخوان ها مخصوصاً در نواحي ران و لگن، كمر و ستون مهره ها</a:t>
            </a:r>
            <a:endParaRPr lang="en-US" sz="3600" dirty="0" smtClean="0">
              <a:cs typeface="B Nazanin" pitchFamily="2" charset="-78"/>
            </a:endParaRPr>
          </a:p>
          <a:p>
            <a:pPr algn="just">
              <a:lnSpc>
                <a:spcPct val="120000"/>
              </a:lnSpc>
            </a:pPr>
            <a:r>
              <a:rPr lang="fa-IR" sz="3600" dirty="0" smtClean="0">
                <a:cs typeface="B Nazanin" pitchFamily="2" charset="-78"/>
              </a:rPr>
              <a:t>كمر درد شديد در نقطه اي خاص</a:t>
            </a:r>
            <a:endParaRPr lang="en-US" sz="3600" dirty="0" smtClean="0">
              <a:cs typeface="B Nazanin" pitchFamily="2" charset="-78"/>
            </a:endParaRPr>
          </a:p>
          <a:p>
            <a:pPr algn="just">
              <a:lnSpc>
                <a:spcPct val="120000"/>
              </a:lnSpc>
            </a:pPr>
            <a:r>
              <a:rPr lang="fa-IR" sz="3600" dirty="0" smtClean="0">
                <a:cs typeface="B Nazanin" pitchFamily="2" charset="-78"/>
              </a:rPr>
              <a:t>داشتن انحناي پشت كه موجب قوز درآوردن مي شود</a:t>
            </a:r>
            <a:endParaRPr lang="en-US" sz="3600" dirty="0" smtClean="0">
              <a:cs typeface="B Nazanin" pitchFamily="2" charset="-78"/>
            </a:endParaRPr>
          </a:p>
          <a:p>
            <a:pPr algn="just">
              <a:lnSpc>
                <a:spcPct val="120000"/>
              </a:lnSpc>
            </a:pPr>
            <a:r>
              <a:rPr lang="fa-IR" sz="3600" dirty="0" smtClean="0">
                <a:cs typeface="B Nazanin" pitchFamily="2" charset="-78"/>
              </a:rPr>
              <a:t>كوتاه شدن قد</a:t>
            </a:r>
            <a:endParaRPr lang="en-US" sz="3600" dirty="0" smtClean="0">
              <a:cs typeface="B Nazanin" pitchFamily="2" charset="-78"/>
            </a:endParaRPr>
          </a:p>
          <a:p>
            <a:pPr algn="just">
              <a:lnSpc>
                <a:spcPct val="120000"/>
              </a:lnSpc>
            </a:pPr>
            <a:r>
              <a:rPr lang="fa-IR" sz="3600" dirty="0" smtClean="0">
                <a:cs typeface="B Nazanin" pitchFamily="2" charset="-78"/>
              </a:rPr>
              <a:t>برخي بر اين باورند كه افتادن دندان ها در سالمندان نيز ممكن است به خاطر پوكي استخوان باشد.</a:t>
            </a:r>
            <a:endParaRPr lang="en-US" sz="3600" dirty="0" smtClean="0">
              <a:cs typeface="B Nazanin" pitchFamily="2" charset="-78"/>
            </a:endParaRPr>
          </a:p>
          <a:p>
            <a:pPr algn="just">
              <a:lnSpc>
                <a:spcPct val="120000"/>
              </a:lnSpc>
            </a:pPr>
            <a:r>
              <a:rPr lang="fa-IR" sz="3600" dirty="0" smtClean="0">
                <a:cs typeface="B Nazanin" pitchFamily="2" charset="-78"/>
              </a:rPr>
              <a:t>كوتاهي قد روند طبيعي افزايش سن است اما چنانچه زياد باشد(بيش از 2/5 سانتي متر) مي تواند اولين علامت پوكي استخوان باشد.</a:t>
            </a:r>
            <a:endParaRPr lang="en-US" sz="3600" dirty="0" smtClean="0">
              <a:cs typeface="B Nazanin" pitchFamily="2" charset="-78"/>
            </a:endParaRPr>
          </a:p>
          <a:p>
            <a:pPr algn="just">
              <a:lnSpc>
                <a:spcPct val="120000"/>
              </a:lnSpc>
            </a:pPr>
            <a:r>
              <a:rPr lang="fa-IR" sz="3600" dirty="0" smtClean="0">
                <a:cs typeface="B Nazanin" pitchFamily="2" charset="-78"/>
              </a:rPr>
              <a:t>چنانچه يكي از علائم ذكر شده مشاهده گردد بايد به پزشك مراجعه شود زيرا همانطور كه گفته شد ممكن است هيچ علامتي مشاهده نشود ولي پوكي استخوان وجود داشته باشد.</a:t>
            </a:r>
            <a:endParaRPr lang="en-US" sz="3600" dirty="0" smtClean="0">
              <a:cs typeface="B Nazanin" pitchFamily="2" charset="-78"/>
            </a:endParaRPr>
          </a:p>
          <a:p>
            <a:pPr algn="r">
              <a:buNone/>
            </a:pPr>
            <a:endParaRPr lang="fa-I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2800" dirty="0" smtClean="0">
                <a:cs typeface="B Titr" pitchFamily="2" charset="-78"/>
              </a:rPr>
              <a:t>سالمندان و تعالیم مکتب اسلام</a:t>
            </a:r>
            <a:endParaRPr lang="fa-IR" sz="2800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219200"/>
            <a:ext cx="7638288" cy="54102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fa-IR" dirty="0" smtClean="0">
                <a:cs typeface="B Nazanin" pitchFamily="2" charset="-78"/>
              </a:rPr>
              <a:t>الف- محور وحدت</a:t>
            </a:r>
            <a:endParaRPr lang="en-US" dirty="0" smtClean="0">
              <a:cs typeface="B Nazanin" pitchFamily="2" charset="-78"/>
            </a:endParaRPr>
          </a:p>
          <a:p>
            <a:pPr algn="just">
              <a:buNone/>
            </a:pPr>
            <a:r>
              <a:rPr lang="fa-IR" dirty="0" smtClean="0">
                <a:cs typeface="B Nazanin" pitchFamily="2" charset="-78"/>
              </a:rPr>
              <a:t>رسول خدا(ص): برکت و خیر ماندگار، همراه بزرگترهای شماست. پیرمرد در میان خانوده اش، همچون یک پیامبر در میان امتش است.</a:t>
            </a:r>
            <a:endParaRPr lang="en-US" dirty="0" smtClean="0">
              <a:cs typeface="B Nazanin" pitchFamily="2" charset="-78"/>
            </a:endParaRPr>
          </a:p>
          <a:p>
            <a:pPr algn="just"/>
            <a:r>
              <a:rPr lang="fa-IR" dirty="0" smtClean="0">
                <a:cs typeface="B Nazanin" pitchFamily="2" charset="-78"/>
              </a:rPr>
              <a:t>ب- حرمت بزرگتر ها:</a:t>
            </a:r>
            <a:endParaRPr lang="en-US" dirty="0" smtClean="0">
              <a:cs typeface="B Nazanin" pitchFamily="2" charset="-78"/>
            </a:endParaRPr>
          </a:p>
          <a:p>
            <a:pPr algn="just">
              <a:buNone/>
            </a:pPr>
            <a:r>
              <a:rPr lang="fa-IR" dirty="0" smtClean="0">
                <a:cs typeface="B Nazanin" pitchFamily="2" charset="-78"/>
              </a:rPr>
              <a:t>امام صادق(ع): کسی که بزرگ ما را احترام نکند و کوچک ما را مورد شفقت و عطوفت قرار ندهد، از ما نیست.</a:t>
            </a:r>
            <a:endParaRPr lang="en-US" dirty="0" smtClean="0">
              <a:cs typeface="B Nazanin" pitchFamily="2" charset="-78"/>
            </a:endParaRPr>
          </a:p>
          <a:p>
            <a:pPr algn="just"/>
            <a:r>
              <a:rPr lang="fa-IR" dirty="0" smtClean="0">
                <a:cs typeface="B Nazanin" pitchFamily="2" charset="-78"/>
              </a:rPr>
              <a:t>ج- نسبت به والدین:</a:t>
            </a:r>
            <a:endParaRPr lang="en-US" dirty="0" smtClean="0">
              <a:cs typeface="B Nazanin" pitchFamily="2" charset="-78"/>
            </a:endParaRPr>
          </a:p>
          <a:p>
            <a:pPr algn="just">
              <a:buNone/>
            </a:pPr>
            <a:r>
              <a:rPr lang="fa-IR" dirty="0" smtClean="0">
                <a:cs typeface="B Nazanin" pitchFamily="2" charset="-78"/>
              </a:rPr>
              <a:t>قرآن کریم: به آنان اف مگو، آنان را خرد مکن و به آنان سخن کریمانه بگو و بال فروتنی را از روی رحمت و شفقت برای آنان بگستر(اسراء/23)</a:t>
            </a:r>
            <a:endParaRPr lang="en-US" dirty="0" smtClean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143000"/>
          </a:xfrm>
        </p:spPr>
        <p:txBody>
          <a:bodyPr>
            <a:normAutofit/>
          </a:bodyPr>
          <a:lstStyle/>
          <a:p>
            <a:pPr algn="r"/>
            <a:r>
              <a:rPr lang="fa-I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raffic" pitchFamily="2" charset="-78"/>
              </a:rPr>
              <a:t>پوکی استخوان </a:t>
            </a:r>
            <a:endParaRPr lang="fa-I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914400"/>
            <a:ext cx="7498080" cy="56388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fa-IR" sz="51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عوامل مستعد كننده بيماري (</a:t>
            </a:r>
            <a:r>
              <a:rPr lang="fa-IR" sz="4400" u="sng" dirty="0" smtClean="0">
                <a:cs typeface="B Nazanin" pitchFamily="2" charset="-78"/>
              </a:rPr>
              <a:t>عواملي كه قابل كنترل نيستند) </a:t>
            </a:r>
            <a:r>
              <a:rPr lang="fa-IR" sz="51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:</a:t>
            </a:r>
            <a:endParaRPr lang="en-US" sz="51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r>
              <a:rPr lang="fa-IR" sz="4700" dirty="0" smtClean="0">
                <a:cs typeface="B Nazanin" pitchFamily="2" charset="-78"/>
              </a:rPr>
              <a:t>جنسيت</a:t>
            </a:r>
            <a:endParaRPr lang="en-US" sz="4700" dirty="0" smtClean="0">
              <a:cs typeface="B Nazanin" pitchFamily="2" charset="-78"/>
            </a:endParaRPr>
          </a:p>
          <a:p>
            <a:r>
              <a:rPr lang="fa-IR" sz="4700" dirty="0" smtClean="0">
                <a:cs typeface="B Nazanin" pitchFamily="2" charset="-78"/>
              </a:rPr>
              <a:t>سن</a:t>
            </a:r>
            <a:endParaRPr lang="en-US" sz="4700" dirty="0" smtClean="0">
              <a:cs typeface="B Nazanin" pitchFamily="2" charset="-78"/>
            </a:endParaRPr>
          </a:p>
          <a:p>
            <a:r>
              <a:rPr lang="fa-IR" sz="4700" dirty="0" smtClean="0">
                <a:cs typeface="B Nazanin" pitchFamily="2" charset="-78"/>
              </a:rPr>
              <a:t>شروع يائسگي</a:t>
            </a:r>
            <a:endParaRPr lang="en-US" sz="4700" dirty="0" smtClean="0">
              <a:cs typeface="B Nazanin" pitchFamily="2" charset="-78"/>
            </a:endParaRPr>
          </a:p>
          <a:p>
            <a:r>
              <a:rPr lang="fa-IR" sz="4700" dirty="0" smtClean="0">
                <a:cs typeface="B Nazanin" pitchFamily="2" charset="-78"/>
              </a:rPr>
              <a:t>سابقه خانوادگي</a:t>
            </a:r>
            <a:endParaRPr lang="en-US" sz="4700" dirty="0" smtClean="0">
              <a:cs typeface="B Nazanin" pitchFamily="2" charset="-78"/>
            </a:endParaRPr>
          </a:p>
          <a:p>
            <a:r>
              <a:rPr lang="fa-IR" sz="4700" dirty="0" smtClean="0">
                <a:cs typeface="B Nazanin" pitchFamily="2" charset="-78"/>
              </a:rPr>
              <a:t>استخوان بندي ظريف و كوچك</a:t>
            </a:r>
            <a:endParaRPr lang="en-US" sz="4700" dirty="0" smtClean="0">
              <a:cs typeface="B Nazanin" pitchFamily="2" charset="-78"/>
            </a:endParaRPr>
          </a:p>
          <a:p>
            <a:r>
              <a:rPr lang="fa-IR" sz="4700" dirty="0" smtClean="0">
                <a:cs typeface="B Nazanin" pitchFamily="2" charset="-78"/>
              </a:rPr>
              <a:t>نژاد</a:t>
            </a:r>
            <a:endParaRPr lang="en-US" sz="4700" dirty="0" smtClean="0">
              <a:cs typeface="B Nazanin" pitchFamily="2" charset="-78"/>
            </a:endParaRPr>
          </a:p>
          <a:p>
            <a:r>
              <a:rPr lang="fa-IR" sz="4700" dirty="0" smtClean="0">
                <a:cs typeface="B Nazanin" pitchFamily="2" charset="-78"/>
              </a:rPr>
              <a:t>برخي بيماري ها</a:t>
            </a:r>
            <a:endParaRPr lang="en-US" sz="4700" dirty="0" smtClean="0">
              <a:cs typeface="B Nazanin" pitchFamily="2" charset="-78"/>
            </a:endParaRPr>
          </a:p>
          <a:p>
            <a:r>
              <a:rPr lang="fa-IR" sz="4700" u="sng" dirty="0" smtClean="0">
                <a:cs typeface="B Nazanin" pitchFamily="2" charset="-78"/>
              </a:rPr>
              <a:t>عواملي كه مي توان كنترل كرد:</a:t>
            </a:r>
            <a:endParaRPr lang="en-US" sz="4700" u="sng" dirty="0" smtClean="0">
              <a:cs typeface="B Nazanin" pitchFamily="2" charset="-78"/>
            </a:endParaRPr>
          </a:p>
          <a:p>
            <a:pPr marL="796925" indent="-234950">
              <a:buFont typeface="Courier New" pitchFamily="49" charset="0"/>
              <a:buChar char="o"/>
            </a:pPr>
            <a:r>
              <a:rPr lang="fa-IR" sz="4700" dirty="0" smtClean="0">
                <a:cs typeface="B Nazanin" pitchFamily="2" charset="-78"/>
              </a:rPr>
              <a:t>وزن </a:t>
            </a:r>
            <a:endParaRPr lang="en-US" sz="4700" dirty="0" smtClean="0">
              <a:cs typeface="B Nazanin" pitchFamily="2" charset="-78"/>
            </a:endParaRPr>
          </a:p>
          <a:p>
            <a:pPr marL="796925" indent="-234950">
              <a:buFont typeface="Courier New" pitchFamily="49" charset="0"/>
              <a:buChar char="o"/>
            </a:pPr>
            <a:r>
              <a:rPr lang="fa-IR" sz="4700" dirty="0" smtClean="0">
                <a:cs typeface="B Nazanin" pitchFamily="2" charset="-78"/>
              </a:rPr>
              <a:t>ورزش</a:t>
            </a:r>
            <a:endParaRPr lang="en-US" sz="4700" dirty="0" smtClean="0">
              <a:cs typeface="B Nazanin" pitchFamily="2" charset="-78"/>
            </a:endParaRPr>
          </a:p>
          <a:p>
            <a:pPr marL="796925" indent="-234950">
              <a:buFont typeface="Courier New" pitchFamily="49" charset="0"/>
              <a:buChar char="o"/>
            </a:pPr>
            <a:r>
              <a:rPr lang="fa-IR" sz="4700" dirty="0" smtClean="0">
                <a:cs typeface="B Nazanin" pitchFamily="2" charset="-78"/>
              </a:rPr>
              <a:t>سيگار كشيدن</a:t>
            </a:r>
            <a:endParaRPr lang="en-US" sz="4700" dirty="0" smtClean="0">
              <a:cs typeface="B Nazanin" pitchFamily="2" charset="-78"/>
            </a:endParaRPr>
          </a:p>
          <a:p>
            <a:pPr marL="796925" indent="-234950">
              <a:buFont typeface="Courier New" pitchFamily="49" charset="0"/>
              <a:buChar char="o"/>
            </a:pPr>
            <a:r>
              <a:rPr lang="fa-IR" sz="4700" dirty="0" smtClean="0">
                <a:cs typeface="B Nazanin" pitchFamily="2" charset="-78"/>
              </a:rPr>
              <a:t>كمبود كلسيم و ويتامين </a:t>
            </a:r>
            <a:r>
              <a:rPr lang="en-US" sz="4700" dirty="0" smtClean="0">
                <a:cs typeface="B Nazanin" pitchFamily="2" charset="-78"/>
              </a:rPr>
              <a:t>D</a:t>
            </a:r>
          </a:p>
          <a:p>
            <a:pPr marL="796925" indent="-234950">
              <a:buFont typeface="Courier New" pitchFamily="49" charset="0"/>
              <a:buChar char="o"/>
            </a:pPr>
            <a:r>
              <a:rPr lang="fa-IR" sz="4700" dirty="0" smtClean="0">
                <a:cs typeface="B Nazanin" pitchFamily="2" charset="-78"/>
              </a:rPr>
              <a:t>غذاهاي پرپروتئیني</a:t>
            </a:r>
            <a:endParaRPr lang="fa-IR" sz="4700" dirty="0"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304800"/>
            <a:ext cx="7726680" cy="39624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fa-IR" sz="55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تشخيص</a:t>
            </a:r>
            <a:endParaRPr lang="en-US" sz="55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lvl="0"/>
            <a:r>
              <a:rPr lang="fa-IR" sz="4000" dirty="0" smtClean="0">
                <a:cs typeface="B Nazanin" pitchFamily="2" charset="-78"/>
              </a:rPr>
              <a:t>معاينه جسماني</a:t>
            </a:r>
            <a:endParaRPr lang="en-US" sz="40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lvl="0" algn="just"/>
            <a:r>
              <a:rPr lang="fa-IR" sz="4000" dirty="0" smtClean="0">
                <a:cs typeface="B Nazanin" pitchFamily="2" charset="-78"/>
              </a:rPr>
              <a:t>پرتوهاي ايكس و عكس هاي راديولوژي: معمولاً براي تشخيص استفاده نمي شود اما عكس به دلايل ديگري گرفته شده و پوكي استخوان نيزمشخص مي شود</a:t>
            </a:r>
            <a:endParaRPr lang="en-US" sz="4000" dirty="0" smtClean="0">
              <a:cs typeface="B Nazanin" pitchFamily="2" charset="-78"/>
            </a:endParaRPr>
          </a:p>
          <a:p>
            <a:pPr lvl="0"/>
            <a:r>
              <a:rPr lang="fa-IR" sz="4000" dirty="0" smtClean="0">
                <a:cs typeface="B Nazanin" pitchFamily="2" charset="-78"/>
              </a:rPr>
              <a:t>آزمايش هاي سنجش تراكم استخوان </a:t>
            </a:r>
            <a:endParaRPr lang="en-US" sz="4000" dirty="0" smtClean="0">
              <a:cs typeface="B Nazanin" pitchFamily="2" charset="-78"/>
            </a:endParaRPr>
          </a:p>
          <a:p>
            <a:r>
              <a:rPr lang="fa-IR" sz="4000" dirty="0" smtClean="0">
                <a:cs typeface="B Nazanin" pitchFamily="2" charset="-78"/>
              </a:rPr>
              <a:t>مزيت ها: دقيق ترين روش</a:t>
            </a:r>
            <a:endParaRPr lang="en-US" sz="4000" dirty="0" smtClean="0">
              <a:cs typeface="B Nazanin" pitchFamily="2" charset="-78"/>
            </a:endParaRPr>
          </a:p>
          <a:p>
            <a:pPr lvl="0"/>
            <a:r>
              <a:rPr lang="fa-IR" sz="4000" dirty="0" smtClean="0">
                <a:cs typeface="B Nazanin" pitchFamily="2" charset="-78"/>
              </a:rPr>
              <a:t>تنها يك صدم تابش اشعه ايكس را دارد</a:t>
            </a:r>
            <a:endParaRPr lang="en-US" sz="4000" dirty="0" smtClean="0">
              <a:cs typeface="B Nazanin" pitchFamily="2" charset="-78"/>
            </a:endParaRPr>
          </a:p>
          <a:p>
            <a:pPr lvl="0"/>
            <a:r>
              <a:rPr lang="fa-IR" sz="4000" dirty="0" smtClean="0">
                <a:cs typeface="B Nazanin" pitchFamily="2" charset="-78"/>
              </a:rPr>
              <a:t>بسيار كم خطر است</a:t>
            </a:r>
            <a:endParaRPr lang="en-US" sz="4000" dirty="0" smtClean="0">
              <a:cs typeface="B Nazanin" pitchFamily="2" charset="-78"/>
            </a:endParaRPr>
          </a:p>
          <a:p>
            <a:pPr lvl="0" algn="just"/>
            <a:r>
              <a:rPr lang="fa-IR" sz="4000" dirty="0" smtClean="0">
                <a:cs typeface="B Nazanin" pitchFamily="2" charset="-78"/>
              </a:rPr>
              <a:t>آمادگي قبلي نمي خواهد و نيازي به تزريق، مصرف دارو و يا پوشيدن لباس خاص ندارد.</a:t>
            </a:r>
            <a:endParaRPr lang="en-US" sz="4000" dirty="0" smtClean="0">
              <a:cs typeface="B Nazanin" pitchFamily="2" charset="-78"/>
            </a:endParaRPr>
          </a:p>
          <a:p>
            <a:r>
              <a:rPr lang="fa-IR" sz="4000" dirty="0" smtClean="0">
                <a:cs typeface="B Nazanin" pitchFamily="2" charset="-78"/>
              </a:rPr>
              <a:t>معمولاً اين آزمايش هر 3 تا 5 سال يكبار انجام مي گيرد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57200" y="4267200"/>
            <a:ext cx="4191000" cy="2438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b="1" dirty="0" smtClean="0">
                <a:cs typeface="B Nazanin" pitchFamily="2" charset="-78"/>
              </a:rPr>
              <a:t>چه كساني نمي توانند اين تست را انجام دهند؟</a:t>
            </a:r>
            <a:endParaRPr lang="en-US" b="1" dirty="0" smtClean="0">
              <a:cs typeface="B Nazanin" pitchFamily="2" charset="-78"/>
            </a:endParaRPr>
          </a:p>
          <a:p>
            <a:pPr lvl="0" algn="r" rtl="1">
              <a:buFont typeface="Wingdings" pitchFamily="2" charset="2"/>
              <a:buChar char="ü"/>
            </a:pPr>
            <a:r>
              <a:rPr lang="fa-IR" dirty="0" smtClean="0">
                <a:cs typeface="B Nazanin" pitchFamily="2" charset="-78"/>
              </a:rPr>
              <a:t>زنان باردار</a:t>
            </a:r>
            <a:endParaRPr lang="en-US" dirty="0" smtClean="0">
              <a:cs typeface="B Nazanin" pitchFamily="2" charset="-78"/>
            </a:endParaRPr>
          </a:p>
          <a:p>
            <a:pPr lvl="0" algn="r" rtl="1">
              <a:buFont typeface="Wingdings" pitchFamily="2" charset="2"/>
              <a:buChar char="ü"/>
            </a:pPr>
            <a:r>
              <a:rPr lang="fa-IR" dirty="0" smtClean="0">
                <a:cs typeface="B Nazanin" pitchFamily="2" charset="-78"/>
              </a:rPr>
              <a:t>كساني كه ماده خاصي را به منظور تست هاي تشخيص گوارشي خورده اند</a:t>
            </a:r>
            <a:endParaRPr lang="en-US" dirty="0" smtClean="0">
              <a:cs typeface="B Nazanin" pitchFamily="2" charset="-78"/>
            </a:endParaRPr>
          </a:p>
          <a:p>
            <a:pPr lvl="0" algn="r" rtl="1">
              <a:buFont typeface="Wingdings" pitchFamily="2" charset="2"/>
              <a:buChar char="ü"/>
            </a:pPr>
            <a:r>
              <a:rPr lang="fa-IR" dirty="0" smtClean="0">
                <a:cs typeface="B Nazanin" pitchFamily="2" charset="-78"/>
              </a:rPr>
              <a:t>كساني كه اسكن هسته اي تيروئيد انجام داده اند</a:t>
            </a:r>
            <a:endParaRPr lang="en-US" dirty="0" smtClean="0">
              <a:cs typeface="B Nazanin" pitchFamily="2" charset="-78"/>
            </a:endParaRPr>
          </a:p>
          <a:p>
            <a:pPr algn="ctr"/>
            <a:endParaRPr lang="fa-IR" dirty="0"/>
          </a:p>
        </p:txBody>
      </p:sp>
      <p:sp>
        <p:nvSpPr>
          <p:cNvPr id="5" name="Rounded Rectangle 4"/>
          <p:cNvSpPr/>
          <p:nvPr/>
        </p:nvSpPr>
        <p:spPr>
          <a:xfrm>
            <a:off x="4800600" y="4267200"/>
            <a:ext cx="4267200" cy="2438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>
              <a:buNone/>
            </a:pPr>
            <a:r>
              <a:rPr lang="fa-IR" b="1" dirty="0" smtClean="0">
                <a:cs typeface="B Nazanin" pitchFamily="2" charset="-78"/>
              </a:rPr>
              <a:t>برخي افراد بايد اين تست را پيش از 65 سالگي انجام دهند، از جمله:</a:t>
            </a:r>
            <a:endParaRPr lang="en-US" b="1" dirty="0" smtClean="0">
              <a:cs typeface="B Nazanin" pitchFamily="2" charset="-78"/>
            </a:endParaRPr>
          </a:p>
          <a:p>
            <a:pPr lvl="0" algn="r" rtl="1">
              <a:buFont typeface="Wingdings" pitchFamily="2" charset="2"/>
              <a:buChar char="ü"/>
            </a:pPr>
            <a:r>
              <a:rPr lang="fa-IR" dirty="0" smtClean="0">
                <a:cs typeface="B Nazanin" pitchFamily="2" charset="-78"/>
              </a:rPr>
              <a:t>كساني كه كورتون مصرف مي كنند</a:t>
            </a:r>
            <a:endParaRPr lang="en-US" dirty="0" smtClean="0">
              <a:cs typeface="B Nazanin" pitchFamily="2" charset="-78"/>
            </a:endParaRPr>
          </a:p>
          <a:p>
            <a:pPr lvl="0" algn="r" rtl="1">
              <a:buFont typeface="Wingdings" pitchFamily="2" charset="2"/>
              <a:buChar char="ü"/>
            </a:pPr>
            <a:r>
              <a:rPr lang="fa-IR" dirty="0" smtClean="0">
                <a:cs typeface="B Nazanin" pitchFamily="2" charset="-78"/>
              </a:rPr>
              <a:t>كساني كه به مدت 6 ماه تحرك نداشته اند</a:t>
            </a:r>
            <a:endParaRPr lang="en-US" dirty="0" smtClean="0">
              <a:cs typeface="B Nazanin" pitchFamily="2" charset="-78"/>
            </a:endParaRPr>
          </a:p>
          <a:p>
            <a:pPr lvl="0" algn="r" rtl="1">
              <a:buFont typeface="Wingdings" pitchFamily="2" charset="2"/>
              <a:buChar char="ü"/>
            </a:pPr>
            <a:r>
              <a:rPr lang="fa-IR" dirty="0" smtClean="0">
                <a:cs typeface="B Nazanin" pitchFamily="2" charset="-78"/>
              </a:rPr>
              <a:t>افرادي كه كاهش تراكم استخواني دارند</a:t>
            </a:r>
            <a:endParaRPr lang="en-US" dirty="0" smtClean="0">
              <a:cs typeface="B Nazanin" pitchFamily="2" charset="-78"/>
            </a:endParaRPr>
          </a:p>
          <a:p>
            <a:pPr lvl="0" algn="r" rtl="1">
              <a:buFont typeface="Wingdings" pitchFamily="2" charset="2"/>
              <a:buChar char="ü"/>
            </a:pPr>
            <a:r>
              <a:rPr lang="fa-IR" dirty="0" smtClean="0">
                <a:cs typeface="B Nazanin" pitchFamily="2" charset="-78"/>
              </a:rPr>
              <a:t>افراد دچار تالاسمي</a:t>
            </a:r>
            <a:endParaRPr lang="en-US" dirty="0" smtClean="0">
              <a:cs typeface="B Nazanin" pitchFamily="2" charset="-78"/>
            </a:endParaRPr>
          </a:p>
          <a:p>
            <a:pPr lvl="0" algn="r" rtl="1">
              <a:buFont typeface="Wingdings" pitchFamily="2" charset="2"/>
              <a:buChar char="ü"/>
            </a:pPr>
            <a:r>
              <a:rPr lang="fa-IR" dirty="0" smtClean="0">
                <a:cs typeface="B Nazanin" pitchFamily="2" charset="-78"/>
              </a:rPr>
              <a:t>كساني كه به بيماري مزمن كليه وكبد دچارند</a:t>
            </a:r>
            <a:endParaRPr lang="en-US" dirty="0" smtClean="0">
              <a:cs typeface="B Nazanin" pitchFamily="2" charset="-78"/>
            </a:endParaRPr>
          </a:p>
          <a:p>
            <a:pPr lvl="0" algn="r" rtl="1">
              <a:buFont typeface="Wingdings" pitchFamily="2" charset="2"/>
              <a:buChar char="ü"/>
            </a:pPr>
            <a:r>
              <a:rPr lang="fa-IR" dirty="0" smtClean="0">
                <a:cs typeface="B Nazanin" pitchFamily="2" charset="-78"/>
              </a:rPr>
              <a:t>افرادي كه پيوند عضو شده اند</a:t>
            </a:r>
            <a:endParaRPr lang="fa-IR" dirty="0" smtClean="0"/>
          </a:p>
          <a:p>
            <a:pPr algn="r" rtl="1"/>
            <a:endParaRPr lang="fa-IR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371600"/>
            <a:ext cx="7498080" cy="4800600"/>
          </a:xfrm>
        </p:spPr>
        <p:txBody>
          <a:bodyPr/>
          <a:lstStyle/>
          <a:p>
            <a:pPr>
              <a:buNone/>
            </a:pPr>
            <a:r>
              <a:rPr lang="fa-IR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راه هاي پيشگيري از بيماري</a:t>
            </a:r>
          </a:p>
          <a:p>
            <a:pPr>
              <a:buNone/>
            </a:pPr>
            <a:endParaRPr lang="en-US" sz="28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lvl="0" algn="just"/>
            <a:r>
              <a:rPr lang="fa-IR" sz="2800" dirty="0" smtClean="0">
                <a:cs typeface="B Nazanin" pitchFamily="2" charset="-78"/>
              </a:rPr>
              <a:t>دريافت كلسيم و ويتامين </a:t>
            </a:r>
            <a:r>
              <a:rPr lang="en-US" sz="2800" dirty="0" smtClean="0">
                <a:cs typeface="B Nazanin" pitchFamily="2" charset="-78"/>
              </a:rPr>
              <a:t>D</a:t>
            </a:r>
            <a:r>
              <a:rPr lang="fa-IR" sz="2800" dirty="0" smtClean="0">
                <a:cs typeface="B Nazanin" pitchFamily="2" charset="-78"/>
              </a:rPr>
              <a:t> كافي </a:t>
            </a:r>
            <a:endParaRPr lang="en-US" sz="2800" dirty="0" smtClean="0">
              <a:cs typeface="B Nazanin" pitchFamily="2" charset="-78"/>
            </a:endParaRPr>
          </a:p>
          <a:p>
            <a:pPr lvl="0" algn="just"/>
            <a:r>
              <a:rPr lang="fa-IR" sz="2800" dirty="0" smtClean="0">
                <a:cs typeface="B Nazanin" pitchFamily="2" charset="-78"/>
              </a:rPr>
              <a:t>ترك سيگار</a:t>
            </a:r>
            <a:endParaRPr lang="en-US" sz="2800" dirty="0" smtClean="0">
              <a:cs typeface="B Nazanin" pitchFamily="2" charset="-78"/>
            </a:endParaRPr>
          </a:p>
          <a:p>
            <a:pPr lvl="0" algn="just"/>
            <a:r>
              <a:rPr lang="fa-IR" sz="2800" dirty="0" smtClean="0">
                <a:cs typeface="B Nazanin" pitchFamily="2" charset="-78"/>
              </a:rPr>
              <a:t>داشتن فعاليت فيزيكي مداوم و متعادل (مثل 30 دقيقه پياده روي در روز)</a:t>
            </a:r>
            <a:endParaRPr lang="en-US" sz="2800" dirty="0" smtClean="0">
              <a:cs typeface="B Nazanin" pitchFamily="2" charset="-78"/>
            </a:endParaRPr>
          </a:p>
          <a:p>
            <a:pPr lvl="0" algn="just"/>
            <a:r>
              <a:rPr lang="fa-IR" sz="2800" dirty="0" smtClean="0">
                <a:cs typeface="B Nazanin" pitchFamily="2" charset="-78"/>
              </a:rPr>
              <a:t>مراجعه به پزشك براي زنان يائسه اي كه در معرض خطرند</a:t>
            </a:r>
            <a:endParaRPr lang="en-US" sz="2800" dirty="0" smtClean="0">
              <a:cs typeface="B Nazanin" pitchFamily="2" charset="-78"/>
            </a:endParaRPr>
          </a:p>
          <a:p>
            <a:pPr algn="r">
              <a:buNone/>
            </a:pPr>
            <a:endParaRPr lang="fa-IR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143000"/>
          </a:xfrm>
        </p:spPr>
        <p:txBody>
          <a:bodyPr>
            <a:normAutofit/>
          </a:bodyPr>
          <a:lstStyle/>
          <a:p>
            <a:pPr algn="r"/>
            <a:r>
              <a:rPr lang="fa-I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raffic" pitchFamily="2" charset="-78"/>
              </a:rPr>
              <a:t>پوکی استخوان </a:t>
            </a:r>
            <a:endParaRPr lang="fa-IR" sz="28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990600" y="2157"/>
            <a:ext cx="8153400" cy="68558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85800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a-IR" dirty="0" smtClean="0">
                <a:cs typeface="B Titr" pitchFamily="2" charset="-78"/>
              </a:rPr>
              <a:t/>
            </a:r>
            <a:br>
              <a:rPr lang="fa-IR" dirty="0" smtClean="0">
                <a:cs typeface="B Titr" pitchFamily="2" charset="-78"/>
              </a:rPr>
            </a:br>
            <a:r>
              <a:rPr lang="fa-IR" dirty="0" smtClean="0">
                <a:cs typeface="B Titr" pitchFamily="2" charset="-78"/>
              </a:rPr>
              <a:t>اختلالات چشمي</a:t>
            </a:r>
            <a:r>
              <a:rPr lang="en-US" dirty="0" smtClean="0">
                <a:cs typeface="B Titr" pitchFamily="2" charset="-78"/>
              </a:rPr>
              <a:t/>
            </a:r>
            <a:br>
              <a:rPr lang="en-US" dirty="0" smtClean="0">
                <a:cs typeface="B Titr" pitchFamily="2" charset="-78"/>
              </a:rPr>
            </a:br>
            <a:endParaRPr lang="fa-IR" dirty="0"/>
          </a:p>
        </p:txBody>
      </p:sp>
      <p:pic>
        <p:nvPicPr>
          <p:cNvPr id="5" name="Content Placeholder 4" descr="Imag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62400" y="2133600"/>
            <a:ext cx="2178650" cy="30322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49808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fa-IR" dirty="0" smtClean="0">
                <a:cs typeface="B Titr" pitchFamily="2" charset="-78"/>
              </a:rPr>
              <a:t/>
            </a:r>
            <a:br>
              <a:rPr lang="fa-IR" dirty="0" smtClean="0">
                <a:cs typeface="B Titr" pitchFamily="2" charset="-78"/>
              </a:rPr>
            </a:br>
            <a:r>
              <a:rPr lang="fa-IR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raffic" pitchFamily="2" charset="-78"/>
              </a:rPr>
              <a:t>اختلالات چشمي</a:t>
            </a:r>
            <a:r>
              <a:rPr lang="en-US" dirty="0" smtClean="0">
                <a:cs typeface="B Titr" pitchFamily="2" charset="-78"/>
              </a:rPr>
              <a:t/>
            </a:r>
            <a:br>
              <a:rPr lang="en-US" dirty="0" smtClean="0">
                <a:cs typeface="B Titr" pitchFamily="2" charset="-78"/>
              </a:rPr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143000"/>
            <a:ext cx="7638288" cy="54864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fa-IR" sz="3500" dirty="0" smtClean="0">
                <a:solidFill>
                  <a:schemeClr val="tx2">
                    <a:lumMod val="75000"/>
                  </a:schemeClr>
                </a:solidFill>
                <a:cs typeface="B Titr" pitchFamily="2" charset="-78"/>
              </a:rPr>
              <a:t>آب مرواريد (</a:t>
            </a:r>
            <a:r>
              <a:rPr lang="en-US" sz="3500" dirty="0" smtClean="0">
                <a:solidFill>
                  <a:schemeClr val="tx2">
                    <a:lumMod val="75000"/>
                  </a:schemeClr>
                </a:solidFill>
                <a:cs typeface="B Titr" pitchFamily="2" charset="-78"/>
              </a:rPr>
              <a:t>Cataract</a:t>
            </a:r>
            <a:r>
              <a:rPr lang="fa-IR" sz="3500" dirty="0" smtClean="0">
                <a:solidFill>
                  <a:schemeClr val="tx2">
                    <a:lumMod val="75000"/>
                  </a:schemeClr>
                </a:solidFill>
                <a:cs typeface="B Titr" pitchFamily="2" charset="-78"/>
              </a:rPr>
              <a:t>)</a:t>
            </a:r>
          </a:p>
          <a:p>
            <a:pPr algn="ctr">
              <a:buNone/>
            </a:pPr>
            <a:endParaRPr lang="en-US" sz="900" dirty="0" smtClean="0">
              <a:solidFill>
                <a:schemeClr val="tx2">
                  <a:lumMod val="75000"/>
                </a:schemeClr>
              </a:solidFill>
              <a:cs typeface="B Titr" pitchFamily="2" charset="-78"/>
            </a:endParaRPr>
          </a:p>
          <a:p>
            <a:pPr algn="just"/>
            <a:r>
              <a:rPr lang="fa-IR" dirty="0" smtClean="0">
                <a:cs typeface="B Nazanin" pitchFamily="2" charset="-78"/>
              </a:rPr>
              <a:t>نوعي بيماري چشمي است كه دلايل گوناگوني داشته كه با تار شدن عدسي آغاز شده و با افزايش تيرگي وكدر شدن عدسي، بينايي چشم مختل مي شود.</a:t>
            </a:r>
            <a:endParaRPr lang="en-US" dirty="0" smtClean="0">
              <a:cs typeface="B Nazanin" pitchFamily="2" charset="-78"/>
            </a:endParaRPr>
          </a:p>
          <a:p>
            <a:pPr algn="just"/>
            <a:r>
              <a:rPr lang="fa-IR" dirty="0" smtClean="0">
                <a:cs typeface="B Nazanin" pitchFamily="2" charset="-78"/>
              </a:rPr>
              <a:t>ديد اين بيماران در شرايط زير بدتر مي شود:</a:t>
            </a:r>
            <a:endParaRPr lang="en-US" dirty="0" smtClean="0">
              <a:cs typeface="B Nazanin" pitchFamily="2" charset="-78"/>
            </a:endParaRPr>
          </a:p>
          <a:p>
            <a:pPr algn="just"/>
            <a:r>
              <a:rPr lang="fa-IR" dirty="0" smtClean="0">
                <a:cs typeface="B Nazanin" pitchFamily="2" charset="-78"/>
              </a:rPr>
              <a:t>هنگام مطالعه </a:t>
            </a:r>
            <a:endParaRPr lang="en-US" dirty="0" smtClean="0">
              <a:cs typeface="B Nazanin" pitchFamily="2" charset="-78"/>
            </a:endParaRPr>
          </a:p>
          <a:p>
            <a:pPr algn="just"/>
            <a:r>
              <a:rPr lang="fa-IR" dirty="0" smtClean="0">
                <a:cs typeface="B Nazanin" pitchFamily="2" charset="-78"/>
              </a:rPr>
              <a:t>موقع رانندگي به خصور در شب- نگاه كردن به صورت ديگران</a:t>
            </a:r>
            <a:endParaRPr lang="en-US" dirty="0" smtClean="0">
              <a:cs typeface="B Nazanin" pitchFamily="2" charset="-78"/>
            </a:endParaRPr>
          </a:p>
          <a:p>
            <a:pPr lvl="0" algn="just"/>
            <a:r>
              <a:rPr lang="fa-IR" dirty="0" smtClean="0">
                <a:cs typeface="B Nazanin" pitchFamily="2" charset="-78"/>
              </a:rPr>
              <a:t>با توجه به ميزان و محل تيرگي عدسي، شدت تاري متفاوت است به طوريكه فرد ممكن است متوجه بيماري خود نباشد.</a:t>
            </a:r>
            <a:endParaRPr lang="en-US" dirty="0" smtClean="0">
              <a:cs typeface="B Nazanin" pitchFamily="2" charset="-78"/>
            </a:endParaRPr>
          </a:p>
          <a:p>
            <a:pPr lvl="0" algn="just"/>
            <a:r>
              <a:rPr lang="fa-IR" dirty="0" smtClean="0">
                <a:cs typeface="B Nazanin" pitchFamily="2" charset="-78"/>
              </a:rPr>
              <a:t>آب مرواريد ممكن است مادرزادي نيز باشد كه ناشي از وجود بيماري مادر در دوران بارداري است</a:t>
            </a:r>
            <a:endParaRPr lang="fa-IR" dirty="0"/>
          </a:p>
        </p:txBody>
      </p:sp>
      <p:pic>
        <p:nvPicPr>
          <p:cNvPr id="4" name="Picture 3" descr="مروارید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304800"/>
            <a:ext cx="1771429" cy="132381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-152400"/>
            <a:ext cx="7498080" cy="1143000"/>
          </a:xfrm>
        </p:spPr>
        <p:txBody>
          <a:bodyPr>
            <a:noAutofit/>
          </a:bodyPr>
          <a:lstStyle/>
          <a:p>
            <a:pPr algn="r"/>
            <a:r>
              <a:rPr lang="fa-IR" sz="2800" dirty="0" smtClean="0">
                <a:cs typeface="B Titr" pitchFamily="2" charset="-78"/>
              </a:rPr>
              <a:t/>
            </a:r>
            <a:br>
              <a:rPr lang="fa-IR" sz="2800" dirty="0" smtClean="0">
                <a:cs typeface="B Titr" pitchFamily="2" charset="-78"/>
              </a:rPr>
            </a:br>
            <a:r>
              <a:rPr lang="fa-I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raffic" pitchFamily="2" charset="-78"/>
              </a:rPr>
              <a:t>اختلالات چشمي</a:t>
            </a:r>
            <a:r>
              <a:rPr lang="en-US" sz="2800" dirty="0" smtClean="0">
                <a:cs typeface="B Titr" pitchFamily="2" charset="-78"/>
              </a:rPr>
              <a:t/>
            </a:r>
            <a:br>
              <a:rPr lang="en-US" sz="2800" dirty="0" smtClean="0">
                <a:cs typeface="B Titr" pitchFamily="2" charset="-78"/>
              </a:rPr>
            </a:br>
            <a:endParaRPr lang="fa-I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762000"/>
            <a:ext cx="7498080" cy="6096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a-I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علل بيماري:</a:t>
            </a:r>
            <a:endParaRPr lang="en-US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r>
              <a:rPr lang="fa-IR" sz="3300" dirty="0" smtClean="0">
                <a:cs typeface="B Nazanin" pitchFamily="2" charset="-78"/>
              </a:rPr>
              <a:t>كهولت سن و پيري(شايعترين علت)</a:t>
            </a:r>
            <a:endParaRPr lang="en-US" sz="3300" dirty="0" smtClean="0">
              <a:cs typeface="B Nazanin" pitchFamily="2" charset="-78"/>
            </a:endParaRPr>
          </a:p>
          <a:p>
            <a:r>
              <a:rPr lang="fa-IR" sz="3300" dirty="0" smtClean="0">
                <a:cs typeface="B Nazanin" pitchFamily="2" charset="-78"/>
              </a:rPr>
              <a:t>ضربه به سر</a:t>
            </a:r>
            <a:endParaRPr lang="en-US" sz="3300" dirty="0" smtClean="0">
              <a:cs typeface="B Nazanin" pitchFamily="2" charset="-78"/>
            </a:endParaRPr>
          </a:p>
          <a:p>
            <a:r>
              <a:rPr lang="fa-IR" sz="3300" dirty="0" smtClean="0">
                <a:cs typeface="B Nazanin" pitchFamily="2" charset="-78"/>
              </a:rPr>
              <a:t>تماس طولاني با آفتاب</a:t>
            </a:r>
            <a:endParaRPr lang="en-US" sz="3300" dirty="0" smtClean="0">
              <a:cs typeface="B Nazanin" pitchFamily="2" charset="-78"/>
            </a:endParaRPr>
          </a:p>
          <a:p>
            <a:r>
              <a:rPr lang="fa-IR" sz="3300" dirty="0" smtClean="0">
                <a:cs typeface="B Nazanin" pitchFamily="2" charset="-78"/>
              </a:rPr>
              <a:t>ديابت كنترل نشده</a:t>
            </a:r>
            <a:endParaRPr lang="en-US" sz="3300" dirty="0" smtClean="0">
              <a:cs typeface="B Nazanin" pitchFamily="2" charset="-78"/>
            </a:endParaRPr>
          </a:p>
          <a:p>
            <a:r>
              <a:rPr lang="fa-IR" sz="3300" dirty="0" smtClean="0">
                <a:cs typeface="B Nazanin" pitchFamily="2" charset="-78"/>
              </a:rPr>
              <a:t>سوء تغذيه</a:t>
            </a:r>
            <a:endParaRPr lang="en-US" sz="3300" dirty="0" smtClean="0">
              <a:cs typeface="B Nazanin" pitchFamily="2" charset="-78"/>
            </a:endParaRPr>
          </a:p>
          <a:p>
            <a:r>
              <a:rPr lang="fa-IR" sz="3300" dirty="0" smtClean="0">
                <a:cs typeface="B Nazanin" pitchFamily="2" charset="-78"/>
              </a:rPr>
              <a:t>اختلالات هورموني</a:t>
            </a:r>
            <a:endParaRPr lang="en-US" sz="3300" dirty="0" smtClean="0">
              <a:cs typeface="B Nazanin" pitchFamily="2" charset="-78"/>
            </a:endParaRPr>
          </a:p>
          <a:p>
            <a:r>
              <a:rPr lang="fa-IR" sz="3300" dirty="0" smtClean="0">
                <a:cs typeface="B Nazanin" pitchFamily="2" charset="-78"/>
              </a:rPr>
              <a:t>مشكلات مادرزادي</a:t>
            </a:r>
            <a:endParaRPr lang="en-US" sz="3300" dirty="0" smtClean="0">
              <a:cs typeface="B Nazanin" pitchFamily="2" charset="-78"/>
            </a:endParaRPr>
          </a:p>
          <a:p>
            <a:pPr algn="r">
              <a:buNone/>
            </a:pPr>
            <a:endParaRPr lang="fa-IR" dirty="0"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76200"/>
            <a:ext cx="7498080" cy="1143000"/>
          </a:xfrm>
        </p:spPr>
        <p:txBody>
          <a:bodyPr>
            <a:noAutofit/>
          </a:bodyPr>
          <a:lstStyle/>
          <a:p>
            <a:pPr algn="r"/>
            <a:r>
              <a:rPr lang="fa-IR" sz="3200" dirty="0" smtClean="0">
                <a:cs typeface="B Titr" pitchFamily="2" charset="-78"/>
              </a:rPr>
              <a:t/>
            </a:r>
            <a:br>
              <a:rPr lang="fa-IR" sz="3200" dirty="0" smtClean="0">
                <a:cs typeface="B Titr" pitchFamily="2" charset="-78"/>
              </a:rPr>
            </a:br>
            <a:r>
              <a:rPr lang="fa-I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raffic" pitchFamily="2" charset="-78"/>
              </a:rPr>
              <a:t>اختلالات چشمي</a:t>
            </a:r>
            <a:r>
              <a:rPr lang="en-US" sz="3200" dirty="0" smtClean="0">
                <a:cs typeface="B Titr" pitchFamily="2" charset="-78"/>
              </a:rPr>
              <a:t/>
            </a:r>
            <a:br>
              <a:rPr lang="en-US" sz="3200" dirty="0" smtClean="0">
                <a:cs typeface="B Titr" pitchFamily="2" charset="-78"/>
              </a:rPr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علائم بيماري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r>
              <a:rPr lang="fa-IR" dirty="0" smtClean="0">
                <a:cs typeface="B Nazanin" pitchFamily="2" charset="-78"/>
              </a:rPr>
              <a:t>تاري ديد</a:t>
            </a:r>
            <a:endParaRPr lang="en-US" dirty="0" smtClean="0">
              <a:cs typeface="B Nazanin" pitchFamily="2" charset="-78"/>
            </a:endParaRPr>
          </a:p>
          <a:p>
            <a:r>
              <a:rPr lang="fa-IR" dirty="0" smtClean="0">
                <a:cs typeface="B Nazanin" pitchFamily="2" charset="-78"/>
              </a:rPr>
              <a:t>عدم وضوح ديد</a:t>
            </a:r>
            <a:endParaRPr lang="en-US" dirty="0" smtClean="0">
              <a:cs typeface="B Nazanin" pitchFamily="2" charset="-78"/>
            </a:endParaRPr>
          </a:p>
          <a:p>
            <a:r>
              <a:rPr lang="fa-IR" dirty="0" smtClean="0">
                <a:cs typeface="B Nazanin" pitchFamily="2" charset="-78"/>
              </a:rPr>
              <a:t>حساسيت به نور</a:t>
            </a:r>
            <a:endParaRPr lang="en-US" dirty="0" smtClean="0">
              <a:cs typeface="B Nazanin" pitchFamily="2" charset="-78"/>
            </a:endParaRPr>
          </a:p>
          <a:p>
            <a:r>
              <a:rPr lang="fa-IR" dirty="0" smtClean="0">
                <a:cs typeface="B Nazanin" pitchFamily="2" charset="-78"/>
              </a:rPr>
              <a:t>تغييرات مكرر شماره عينك</a:t>
            </a:r>
            <a:endParaRPr lang="en-US" dirty="0" smtClean="0">
              <a:cs typeface="B Nazanin" pitchFamily="2" charset="-78"/>
            </a:endParaRPr>
          </a:p>
          <a:p>
            <a:r>
              <a:rPr lang="fa-IR" dirty="0" smtClean="0">
                <a:cs typeface="B Nazanin" pitchFamily="2" charset="-78"/>
              </a:rPr>
              <a:t>سختي ديد در شب</a:t>
            </a:r>
            <a:endParaRPr lang="en-US" dirty="0" smtClean="0">
              <a:cs typeface="B Nazanin" pitchFamily="2" charset="-78"/>
            </a:endParaRPr>
          </a:p>
          <a:p>
            <a:r>
              <a:rPr lang="fa-IR" dirty="0" smtClean="0">
                <a:cs typeface="B Nazanin" pitchFamily="2" charset="-78"/>
              </a:rPr>
              <a:t>دوبيني هنگام ديد با يك چشم</a:t>
            </a:r>
            <a:endParaRPr lang="en-US" dirty="0" smtClean="0">
              <a:cs typeface="B Nazanin" pitchFamily="2" charset="-78"/>
            </a:endParaRPr>
          </a:p>
          <a:p>
            <a:r>
              <a:rPr lang="fa-IR" dirty="0" smtClean="0">
                <a:cs typeface="B Nazanin" pitchFamily="2" charset="-78"/>
              </a:rPr>
              <a:t>نياز به نور بيشتر موقع مطالعه</a:t>
            </a:r>
            <a:endParaRPr lang="en-US" dirty="0" smtClean="0"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0"/>
            <a:ext cx="7498080" cy="1143000"/>
          </a:xfrm>
        </p:spPr>
        <p:txBody>
          <a:bodyPr>
            <a:normAutofit/>
          </a:bodyPr>
          <a:lstStyle/>
          <a:p>
            <a:pPr algn="r"/>
            <a:r>
              <a:rPr lang="fa-IR" sz="2800" dirty="0" smtClean="0">
                <a:cs typeface="B Titr" pitchFamily="2" charset="-78"/>
              </a:rPr>
              <a:t/>
            </a:r>
            <a:br>
              <a:rPr lang="fa-IR" sz="2800" dirty="0" smtClean="0">
                <a:cs typeface="B Titr" pitchFamily="2" charset="-78"/>
              </a:rPr>
            </a:br>
            <a:r>
              <a:rPr lang="fa-I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raffic" pitchFamily="2" charset="-78"/>
              </a:rPr>
              <a:t>اختلالات چشمي</a:t>
            </a:r>
            <a:endParaRPr lang="fa-IR" sz="2800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a-IR" sz="3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روش هاي تشخيص</a:t>
            </a:r>
            <a:endParaRPr lang="en-US" sz="30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lvl="0">
              <a:lnSpc>
                <a:spcPct val="150000"/>
              </a:lnSpc>
            </a:pPr>
            <a:r>
              <a:rPr lang="fa-IR" sz="3000" dirty="0" smtClean="0">
                <a:cs typeface="B Nazanin" pitchFamily="2" charset="-78"/>
              </a:rPr>
              <a:t>بررسي شدت بينايي</a:t>
            </a:r>
            <a:endParaRPr lang="en-US" sz="3000" dirty="0" smtClean="0">
              <a:cs typeface="B Nazanin" pitchFamily="2" charset="-78"/>
            </a:endParaRPr>
          </a:p>
          <a:p>
            <a:pPr lvl="0">
              <a:lnSpc>
                <a:spcPct val="150000"/>
              </a:lnSpc>
            </a:pPr>
            <a:r>
              <a:rPr lang="fa-IR" sz="3000" dirty="0" smtClean="0">
                <a:cs typeface="B Nazanin" pitchFamily="2" charset="-78"/>
              </a:rPr>
              <a:t>معاينه توسط دستگاه معاينه چشم</a:t>
            </a:r>
            <a:endParaRPr lang="en-US" sz="3000" dirty="0" smtClean="0">
              <a:cs typeface="B Nazanin" pitchFamily="2" charset="-78"/>
            </a:endParaRPr>
          </a:p>
          <a:p>
            <a:pPr lvl="0">
              <a:lnSpc>
                <a:spcPct val="150000"/>
              </a:lnSpc>
            </a:pPr>
            <a:r>
              <a:rPr lang="fa-IR" sz="3000" dirty="0" smtClean="0">
                <a:cs typeface="B Nazanin" pitchFamily="2" charset="-78"/>
              </a:rPr>
              <a:t>معاينه شبكيه چشم پس از چكاندن قطره گشاد كننده مردمك</a:t>
            </a:r>
            <a:endParaRPr lang="en-US" sz="3000" dirty="0" smtClean="0">
              <a:cs typeface="B Nazanin" pitchFamily="2" charset="-78"/>
            </a:endParaRPr>
          </a:p>
          <a:p>
            <a:pPr algn="r">
              <a:buNone/>
            </a:pPr>
            <a:endParaRPr lang="fa-IR" sz="3000" dirty="0"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fa-IR" sz="2800" dirty="0" smtClean="0">
                <a:cs typeface="B Titr" pitchFamily="2" charset="-78"/>
              </a:rPr>
              <a:t/>
            </a:r>
            <a:br>
              <a:rPr lang="fa-IR" sz="2800" dirty="0" smtClean="0">
                <a:cs typeface="B Titr" pitchFamily="2" charset="-78"/>
              </a:rPr>
            </a:br>
            <a:r>
              <a:rPr lang="fa-I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raffic" pitchFamily="2" charset="-78"/>
              </a:rPr>
              <a:t>اختلالات چشمي</a:t>
            </a:r>
            <a:r>
              <a:rPr lang="en-US" sz="2800" dirty="0" smtClean="0">
                <a:cs typeface="B Titr" pitchFamily="2" charset="-78"/>
              </a:rPr>
              <a:t/>
            </a:r>
            <a:br>
              <a:rPr lang="en-US" sz="2800" dirty="0" smtClean="0">
                <a:cs typeface="B Titr" pitchFamily="2" charset="-78"/>
              </a:rPr>
            </a:br>
            <a:endParaRPr lang="fa-I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a-I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روش هاي درمان</a:t>
            </a:r>
            <a:endParaRPr lang="en-US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lvl="0"/>
            <a:r>
              <a:rPr lang="fa-IR" dirty="0" smtClean="0">
                <a:cs typeface="B Nazanin" pitchFamily="2" charset="-78"/>
              </a:rPr>
              <a:t>درمان دارويي وجود ندارد</a:t>
            </a:r>
            <a:endParaRPr lang="en-US" dirty="0" smtClean="0">
              <a:cs typeface="B Nazanin" pitchFamily="2" charset="-78"/>
            </a:endParaRPr>
          </a:p>
          <a:p>
            <a:pPr lvl="0"/>
            <a:r>
              <a:rPr lang="fa-IR" dirty="0" smtClean="0">
                <a:cs typeface="B Nazanin" pitchFamily="2" charset="-78"/>
              </a:rPr>
              <a:t>در گذشته با جراحي عدسي را خارج و از عينك استفاده مي شد.</a:t>
            </a:r>
            <a:endParaRPr lang="en-US" dirty="0" smtClean="0">
              <a:cs typeface="B Nazanin" pitchFamily="2" charset="-78"/>
            </a:endParaRPr>
          </a:p>
          <a:p>
            <a:pPr lvl="0"/>
            <a:r>
              <a:rPr lang="fa-IR" dirty="0" smtClean="0">
                <a:cs typeface="B Nazanin" pitchFamily="2" charset="-78"/>
              </a:rPr>
              <a:t>امروزه لنز جايگزين عدسي مي شود.</a:t>
            </a:r>
            <a:endParaRPr lang="en-US" dirty="0" smtClean="0">
              <a:cs typeface="B Nazanin" pitchFamily="2" charset="-78"/>
            </a:endParaRPr>
          </a:p>
          <a:p>
            <a:pPr lvl="0"/>
            <a:r>
              <a:rPr lang="fa-IR" dirty="0" smtClean="0">
                <a:cs typeface="B Nazanin" pitchFamily="2" charset="-78"/>
              </a:rPr>
              <a:t>جديدترين روش عمل فيكو است.</a:t>
            </a:r>
            <a:endParaRPr lang="en-US" dirty="0" smtClean="0">
              <a:cs typeface="B Nazanin" pitchFamily="2" charset="-78"/>
            </a:endParaRPr>
          </a:p>
          <a:p>
            <a:pPr algn="r">
              <a:buNone/>
            </a:pPr>
            <a:endParaRPr lang="fa-IR" dirty="0"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fa-IR" sz="3000" dirty="0" smtClean="0">
                <a:cs typeface="B Titr" pitchFamily="2" charset="-78"/>
              </a:rPr>
              <a:t/>
            </a:r>
            <a:br>
              <a:rPr lang="fa-IR" sz="3000" dirty="0" smtClean="0">
                <a:cs typeface="B Titr" pitchFamily="2" charset="-78"/>
              </a:rPr>
            </a:br>
            <a:r>
              <a:rPr lang="fa-I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raffic" pitchFamily="2" charset="-78"/>
              </a:rPr>
              <a:t>اختلالات چشمي</a:t>
            </a:r>
            <a:r>
              <a:rPr lang="en-US" sz="3000" dirty="0" smtClean="0">
                <a:cs typeface="B Titr" pitchFamily="2" charset="-78"/>
              </a:rPr>
              <a:t/>
            </a:r>
            <a:br>
              <a:rPr lang="en-US" sz="3000" dirty="0" smtClean="0">
                <a:cs typeface="B Titr" pitchFamily="2" charset="-78"/>
              </a:rPr>
            </a:br>
            <a:endParaRPr lang="fa-IR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a-I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زمان جراحي</a:t>
            </a:r>
            <a:endParaRPr lang="en-US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lvl="0"/>
            <a:r>
              <a:rPr lang="fa-IR" dirty="0" smtClean="0">
                <a:cs typeface="B Nazanin" pitchFamily="2" charset="-78"/>
              </a:rPr>
              <a:t>صلاحديد پزشك</a:t>
            </a:r>
            <a:endParaRPr lang="en-US" dirty="0" smtClean="0">
              <a:cs typeface="B Nazanin" pitchFamily="2" charset="-78"/>
            </a:endParaRPr>
          </a:p>
          <a:p>
            <a:pPr lvl="0" algn="just"/>
            <a:r>
              <a:rPr lang="fa-IR" dirty="0" smtClean="0">
                <a:cs typeface="B Nazanin" pitchFamily="2" charset="-78"/>
              </a:rPr>
              <a:t>اغلب زماني كه بيماري بر كيفيت زندگي اثر گذارد مثل ناتواني درخواندن و يا رانندگي</a:t>
            </a:r>
            <a:endParaRPr lang="en-US" dirty="0" smtClean="0">
              <a:cs typeface="B Nazanin" pitchFamily="2" charset="-78"/>
            </a:endParaRPr>
          </a:p>
          <a:p>
            <a:pPr algn="just"/>
            <a:r>
              <a:rPr lang="fa-IR" dirty="0" smtClean="0">
                <a:cs typeface="B Nazanin" pitchFamily="2" charset="-78"/>
              </a:rPr>
              <a:t>عمل جراحي هر دو چشم باهم انجام نمي گيرد و معمولا چند هفته فاصله دارد</a:t>
            </a:r>
            <a:endParaRPr lang="en-US" dirty="0" smtClean="0">
              <a:cs typeface="B Nazanin" pitchFamily="2" charset="-78"/>
            </a:endParaRPr>
          </a:p>
          <a:p>
            <a:pPr algn="r">
              <a:buNone/>
            </a:pPr>
            <a:endParaRPr lang="fa-IR" dirty="0"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28600"/>
            <a:ext cx="7620000" cy="6400800"/>
          </a:xfrm>
        </p:spPr>
        <p:txBody>
          <a:bodyPr>
            <a:noAutofit/>
          </a:bodyPr>
          <a:lstStyle/>
          <a:p>
            <a:pPr algn="just"/>
            <a:r>
              <a:rPr lang="fa-IR" sz="2800" dirty="0" smtClean="0">
                <a:cs typeface="B Nazanin" pitchFamily="2" charset="-78"/>
              </a:rPr>
              <a:t>د- انتقال فرهنگ:</a:t>
            </a:r>
            <a:endParaRPr lang="en-US" sz="2800" dirty="0" smtClean="0">
              <a:cs typeface="B Nazanin" pitchFamily="2" charset="-78"/>
            </a:endParaRPr>
          </a:p>
          <a:p>
            <a:pPr algn="just">
              <a:buNone/>
            </a:pPr>
            <a:r>
              <a:rPr lang="fa-IR" sz="2800" dirty="0" smtClean="0">
                <a:cs typeface="B Nazanin" pitchFamily="2" charset="-78"/>
              </a:rPr>
              <a:t>امام علی (ع) فرمودند: به بزرگانتان احترام کنید تا کوچکترها هم به شما احترام کنند.</a:t>
            </a:r>
            <a:endParaRPr lang="en-US" sz="2800" dirty="0" smtClean="0">
              <a:cs typeface="B Nazanin" pitchFamily="2" charset="-78"/>
            </a:endParaRPr>
          </a:p>
          <a:p>
            <a:pPr algn="just"/>
            <a:endParaRPr lang="fa-IR" sz="2800" dirty="0" smtClean="0">
              <a:cs typeface="B Nazanin" pitchFamily="2" charset="-78"/>
            </a:endParaRPr>
          </a:p>
          <a:p>
            <a:pPr algn="just"/>
            <a:r>
              <a:rPr lang="fa-IR" sz="2800" dirty="0" smtClean="0">
                <a:cs typeface="B Nazanin" pitchFamily="2" charset="-78"/>
              </a:rPr>
              <a:t>هـ- تأثیر رفتار:</a:t>
            </a:r>
            <a:endParaRPr lang="en-US" sz="2800" dirty="0" smtClean="0">
              <a:cs typeface="B Nazanin" pitchFamily="2" charset="-78"/>
            </a:endParaRPr>
          </a:p>
          <a:p>
            <a:pPr algn="just">
              <a:buNone/>
            </a:pPr>
            <a:r>
              <a:rPr lang="fa-IR" sz="2800" dirty="0" smtClean="0">
                <a:cs typeface="B Nazanin" pitchFamily="2" charset="-78"/>
              </a:rPr>
              <a:t>     همچنان كه كودكان و نوجوانان، از رفتار و عمل بزرگترها درس و الگو مى‏گیرند، سالخوردگان نیز گاهى از نظر فكرى و قضاوت و دیدگاه، تحت تأثیر رفتار جوانان قرار مى‏گیرند. بسیار اتفاق افتاده است كه خانواده‏اى غیر متدین و بى‏تفاوت نسبت به ارزشها و پاكیها، در اثر مشاهده رفتار شایسته از جوانشان، به راه آمده‏اند. در واقع، جوان پاكدل پاك رفتار، با نحوه عملش بر بزرگترها هم تأثیر می گذارد.</a:t>
            </a:r>
          </a:p>
          <a:p>
            <a:pPr algn="just">
              <a:buNone/>
            </a:pPr>
            <a:endParaRPr lang="fa-IR" sz="1800" dirty="0" smtClean="0">
              <a:cs typeface="B Nazanin" pitchFamily="2" charset="-78"/>
            </a:endParaRPr>
          </a:p>
          <a:p>
            <a:pPr algn="just">
              <a:buNone/>
            </a:pPr>
            <a:endParaRPr lang="fa-IR" sz="1800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fa-IR" sz="3000" dirty="0" smtClean="0">
                <a:cs typeface="B Titr" pitchFamily="2" charset="-78"/>
              </a:rPr>
              <a:t/>
            </a:r>
            <a:br>
              <a:rPr lang="fa-IR" sz="3000" dirty="0" smtClean="0">
                <a:cs typeface="B Titr" pitchFamily="2" charset="-78"/>
              </a:rPr>
            </a:br>
            <a:r>
              <a:rPr lang="fa-I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raffic" pitchFamily="2" charset="-78"/>
              </a:rPr>
              <a:t>اختلالات چشمي</a:t>
            </a:r>
            <a:r>
              <a:rPr lang="en-US" sz="3000" dirty="0" smtClean="0">
                <a:cs typeface="B Titr" pitchFamily="2" charset="-78"/>
              </a:rPr>
              <a:t/>
            </a:r>
            <a:br>
              <a:rPr lang="en-US" sz="3000" dirty="0" smtClean="0">
                <a:cs typeface="B Titr" pitchFamily="2" charset="-78"/>
              </a:rPr>
            </a:br>
            <a:endParaRPr lang="fa-IR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fa-I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عوارض احتمالي درمان</a:t>
            </a:r>
            <a:endParaRPr lang="en-US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lvl="0" algn="just"/>
            <a:r>
              <a:rPr lang="fa-IR" dirty="0" smtClean="0">
                <a:cs typeface="B Nazanin" pitchFamily="2" charset="-78"/>
              </a:rPr>
              <a:t>بيشتر مواردعارضه اي ندارد</a:t>
            </a:r>
            <a:endParaRPr lang="en-US" dirty="0" smtClean="0">
              <a:cs typeface="B Nazanin" pitchFamily="2" charset="-78"/>
            </a:endParaRPr>
          </a:p>
          <a:p>
            <a:pPr lvl="0" algn="just"/>
            <a:r>
              <a:rPr lang="fa-IR" dirty="0" smtClean="0">
                <a:cs typeface="B Nazanin" pitchFamily="2" charset="-78"/>
              </a:rPr>
              <a:t>گاهي قرنيه متورم مي شود و ايجادتاول مي كند كه پاره شدن تاول ها باعث سوزش و ناراحتي مي شود.</a:t>
            </a:r>
            <a:endParaRPr lang="en-US" dirty="0" smtClean="0">
              <a:cs typeface="B Nazanin" pitchFamily="2" charset="-78"/>
            </a:endParaRPr>
          </a:p>
          <a:p>
            <a:pPr lvl="0" algn="just"/>
            <a:r>
              <a:rPr lang="fa-IR" dirty="0" smtClean="0">
                <a:cs typeface="B Nazanin" pitchFamily="2" charset="-78"/>
              </a:rPr>
              <a:t>براي درمان ورم، قرنيه جديدي بايد پيوند زده شود</a:t>
            </a:r>
            <a:endParaRPr lang="en-US" dirty="0" smtClean="0">
              <a:cs typeface="B Nazanin" pitchFamily="2" charset="-78"/>
            </a:endParaRPr>
          </a:p>
          <a:p>
            <a:pPr lvl="0" algn="just"/>
            <a:r>
              <a:rPr lang="fa-IR" dirty="0" smtClean="0">
                <a:cs typeface="B Nazanin" pitchFamily="2" charset="-78"/>
              </a:rPr>
              <a:t>عوارض ديگر: درد خفيف- احساس سوزش وحساسيت به نور</a:t>
            </a:r>
            <a:endParaRPr lang="en-US" dirty="0" smtClean="0">
              <a:cs typeface="B Nazanin" pitchFamily="2" charset="-78"/>
            </a:endParaRPr>
          </a:p>
          <a:p>
            <a:pPr algn="just">
              <a:buNone/>
            </a:pPr>
            <a:endParaRPr lang="fa-IR" dirty="0"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fa-IR" sz="3000" dirty="0" smtClean="0">
                <a:cs typeface="B Titr" pitchFamily="2" charset="-78"/>
              </a:rPr>
              <a:t/>
            </a:r>
            <a:br>
              <a:rPr lang="fa-IR" sz="3000" dirty="0" smtClean="0">
                <a:cs typeface="B Titr" pitchFamily="2" charset="-78"/>
              </a:rPr>
            </a:br>
            <a:r>
              <a:rPr lang="fa-I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raffic" pitchFamily="2" charset="-78"/>
              </a:rPr>
              <a:t>اختلالات چشمي</a:t>
            </a:r>
            <a:r>
              <a:rPr lang="en-US" sz="3000" dirty="0" smtClean="0">
                <a:cs typeface="B Titr" pitchFamily="2" charset="-78"/>
              </a:rPr>
              <a:t/>
            </a:r>
            <a:br>
              <a:rPr lang="en-US" sz="3000" dirty="0" smtClean="0">
                <a:cs typeface="B Titr" pitchFamily="2" charset="-78"/>
              </a:rPr>
            </a:br>
            <a:endParaRPr lang="fa-IR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790688" cy="4800600"/>
          </a:xfrm>
        </p:spPr>
        <p:txBody>
          <a:bodyPr/>
          <a:lstStyle/>
          <a:p>
            <a:pPr>
              <a:buNone/>
            </a:pPr>
            <a:r>
              <a:rPr lang="fa-I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روش هاي پيشگيري</a:t>
            </a:r>
            <a:endParaRPr lang="en-US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algn="just"/>
            <a:r>
              <a:rPr lang="fa-IR" dirty="0" smtClean="0">
                <a:cs typeface="B Nazanin" pitchFamily="2" charset="-78"/>
              </a:rPr>
              <a:t>روش خاصي وجود ندارد اما روش هاي زير تا حدودي       مي تواند مؤثر باشد:</a:t>
            </a:r>
            <a:endParaRPr lang="en-US" dirty="0" smtClean="0">
              <a:cs typeface="B Nazanin" pitchFamily="2" charset="-78"/>
            </a:endParaRPr>
          </a:p>
          <a:p>
            <a:r>
              <a:rPr lang="fa-IR" dirty="0" smtClean="0">
                <a:cs typeface="B Nazanin" pitchFamily="2" charset="-78"/>
              </a:rPr>
              <a:t>استفاده از ذره بين هنگام مطالعه</a:t>
            </a:r>
            <a:endParaRPr lang="en-US" dirty="0" smtClean="0">
              <a:cs typeface="B Nazanin" pitchFamily="2" charset="-78"/>
            </a:endParaRPr>
          </a:p>
          <a:p>
            <a:r>
              <a:rPr lang="fa-IR" dirty="0" smtClean="0">
                <a:cs typeface="B Nazanin" pitchFamily="2" charset="-78"/>
              </a:rPr>
              <a:t>تقويت روشنايي خانه</a:t>
            </a:r>
            <a:endParaRPr lang="en-US" dirty="0" smtClean="0">
              <a:cs typeface="B Nazanin" pitchFamily="2" charset="-78"/>
            </a:endParaRPr>
          </a:p>
          <a:p>
            <a:r>
              <a:rPr lang="fa-IR" dirty="0" smtClean="0">
                <a:cs typeface="B Nazanin" pitchFamily="2" charset="-78"/>
              </a:rPr>
              <a:t>استفاده از عينك آفتابي</a:t>
            </a:r>
            <a:endParaRPr lang="en-US" dirty="0" smtClean="0">
              <a:cs typeface="B Nazanin" pitchFamily="2" charset="-78"/>
            </a:endParaRPr>
          </a:p>
          <a:p>
            <a:r>
              <a:rPr lang="fa-IR" dirty="0" smtClean="0">
                <a:cs typeface="B Nazanin" pitchFamily="2" charset="-78"/>
              </a:rPr>
              <a:t>پرهيز از رانندگي در شب</a:t>
            </a:r>
            <a:endParaRPr lang="en-US" dirty="0" smtClean="0">
              <a:cs typeface="B Nazanin" pitchFamily="2" charset="-78"/>
            </a:endParaRPr>
          </a:p>
          <a:p>
            <a:pPr algn="r">
              <a:buNone/>
            </a:pPr>
            <a:endParaRPr lang="fa-IR" dirty="0"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143000"/>
          </a:xfrm>
        </p:spPr>
        <p:txBody>
          <a:bodyPr>
            <a:noAutofit/>
          </a:bodyPr>
          <a:lstStyle/>
          <a:p>
            <a:pPr algn="r"/>
            <a:r>
              <a:rPr lang="fa-IR" sz="3000" dirty="0" smtClean="0">
                <a:cs typeface="B Titr" pitchFamily="2" charset="-78"/>
              </a:rPr>
              <a:t/>
            </a:r>
            <a:br>
              <a:rPr lang="fa-IR" sz="3000" dirty="0" smtClean="0">
                <a:cs typeface="B Titr" pitchFamily="2" charset="-78"/>
              </a:rPr>
            </a:br>
            <a:r>
              <a:rPr lang="fa-I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raffic" pitchFamily="2" charset="-78"/>
              </a:rPr>
              <a:t>اختلالات چشمي</a:t>
            </a:r>
            <a:r>
              <a:rPr lang="en-US" sz="3000" dirty="0" smtClean="0">
                <a:cs typeface="B Titr" pitchFamily="2" charset="-78"/>
              </a:rPr>
              <a:t/>
            </a:r>
            <a:br>
              <a:rPr lang="en-US" sz="3000" dirty="0" smtClean="0">
                <a:cs typeface="B Titr" pitchFamily="2" charset="-78"/>
              </a:rPr>
            </a:br>
            <a:endParaRPr lang="fa-IR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143000"/>
            <a:ext cx="7498080" cy="56388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fa-IR" dirty="0" smtClean="0">
                <a:solidFill>
                  <a:schemeClr val="tx2">
                    <a:lumMod val="75000"/>
                  </a:schemeClr>
                </a:solidFill>
                <a:cs typeface="B Titr" pitchFamily="2" charset="-78"/>
              </a:rPr>
              <a:t>آب سياه (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cs typeface="B Titr" pitchFamily="2" charset="-78"/>
              </a:rPr>
              <a:t>Glaucoma</a:t>
            </a:r>
            <a:r>
              <a:rPr lang="fa-IR" dirty="0" smtClean="0">
                <a:solidFill>
                  <a:schemeClr val="tx2">
                    <a:lumMod val="75000"/>
                  </a:schemeClr>
                </a:solidFill>
                <a:cs typeface="B Titr" pitchFamily="2" charset="-78"/>
              </a:rPr>
              <a:t>)</a:t>
            </a:r>
          </a:p>
          <a:p>
            <a:pPr algn="ctr">
              <a:buNone/>
            </a:pPr>
            <a:endParaRPr lang="en-US" sz="500" dirty="0" smtClean="0">
              <a:solidFill>
                <a:schemeClr val="tx2">
                  <a:lumMod val="75000"/>
                </a:schemeClr>
              </a:solidFill>
              <a:cs typeface="B Titr" pitchFamily="2" charset="-78"/>
            </a:endParaRPr>
          </a:p>
          <a:p>
            <a:pPr algn="just"/>
            <a:r>
              <a:rPr lang="fa-IR" dirty="0" smtClean="0">
                <a:cs typeface="B Nazanin" pitchFamily="2" charset="-78"/>
              </a:rPr>
              <a:t>يكي از بيماري هاي چشم است كه فشار داخل آن زيادتر ازحد معمول است.</a:t>
            </a:r>
            <a:endParaRPr lang="en-US" dirty="0" smtClean="0">
              <a:cs typeface="B Nazanin" pitchFamily="2" charset="-78"/>
            </a:endParaRPr>
          </a:p>
          <a:p>
            <a:pPr lvl="0" algn="just"/>
            <a:r>
              <a:rPr lang="fa-IR" dirty="0" smtClean="0">
                <a:cs typeface="B Nazanin" pitchFamily="2" charset="-78"/>
              </a:rPr>
              <a:t>چشم شبيه يك بادكنك است</a:t>
            </a:r>
            <a:endParaRPr lang="en-US" dirty="0" smtClean="0">
              <a:cs typeface="B Nazanin" pitchFamily="2" charset="-78"/>
            </a:endParaRPr>
          </a:p>
          <a:p>
            <a:pPr lvl="0" algn="just"/>
            <a:r>
              <a:rPr lang="fa-IR" dirty="0" smtClean="0">
                <a:cs typeface="B Nazanin" pitchFamily="2" charset="-78"/>
              </a:rPr>
              <a:t>مايع درون چشم(زلاليه) مدام ترشح و زيادي آن خارج      مي شود تا فشار چشم هميشه ثابت بماند</a:t>
            </a:r>
            <a:endParaRPr lang="en-US" dirty="0" smtClean="0">
              <a:cs typeface="B Nazanin" pitchFamily="2" charset="-78"/>
            </a:endParaRPr>
          </a:p>
          <a:p>
            <a:pPr lvl="0" algn="just"/>
            <a:r>
              <a:rPr lang="fa-IR" dirty="0" smtClean="0">
                <a:cs typeface="B Nazanin" pitchFamily="2" charset="-78"/>
              </a:rPr>
              <a:t>خارج نشدن اضافي مايع منجر به افزايش فشار چشم       مي شود. آب سياه  بيماري است كه بي توجهي به آن منجر به آسيب به عصب چشم شده و باعث كوري مي شود</a:t>
            </a:r>
            <a:endParaRPr lang="en-US" dirty="0" smtClean="0">
              <a:cs typeface="B Nazanin" pitchFamily="2" charset="-78"/>
            </a:endParaRPr>
          </a:p>
          <a:p>
            <a:pPr lvl="0" algn="just"/>
            <a:r>
              <a:rPr lang="fa-IR" dirty="0" smtClean="0">
                <a:cs typeface="B Nazanin" pitchFamily="2" charset="-78"/>
              </a:rPr>
              <a:t>دزد بي صداي بينايي( چون بدون هيچ گونه نشانه اي باعث از بين رفتن بينايي مي شود)</a:t>
            </a:r>
            <a:endParaRPr lang="en-US" dirty="0" smtClean="0">
              <a:cs typeface="B Nazanin" pitchFamily="2" charset="-78"/>
            </a:endParaRPr>
          </a:p>
          <a:p>
            <a:pPr algn="just">
              <a:buNone/>
            </a:pPr>
            <a:endParaRPr lang="fa-IR" dirty="0">
              <a:cs typeface="B Nazanin" pitchFamily="2" charset="-78"/>
            </a:endParaRPr>
          </a:p>
        </p:txBody>
      </p:sp>
      <p:pic>
        <p:nvPicPr>
          <p:cNvPr id="4" name="Picture 3" descr="سیاه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228600"/>
            <a:ext cx="1219200" cy="14224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fa-IR" sz="3000" dirty="0" smtClean="0">
                <a:cs typeface="B Titr" pitchFamily="2" charset="-78"/>
              </a:rPr>
              <a:t/>
            </a:r>
            <a:br>
              <a:rPr lang="fa-IR" sz="3000" dirty="0" smtClean="0">
                <a:cs typeface="B Titr" pitchFamily="2" charset="-78"/>
              </a:rPr>
            </a:br>
            <a:r>
              <a:rPr lang="fa-I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raffic" pitchFamily="2" charset="-78"/>
              </a:rPr>
              <a:t>اختلالات چشمي</a:t>
            </a:r>
            <a:r>
              <a:rPr lang="en-US" sz="3000" dirty="0" smtClean="0">
                <a:cs typeface="B Titr" pitchFamily="2" charset="-78"/>
              </a:rPr>
              <a:t/>
            </a:r>
            <a:br>
              <a:rPr lang="en-US" sz="3000" dirty="0" smtClean="0">
                <a:cs typeface="B Titr" pitchFamily="2" charset="-78"/>
              </a:rPr>
            </a:br>
            <a:endParaRPr lang="fa-IR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a-I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علل </a:t>
            </a:r>
            <a:endParaRPr lang="en-US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r>
              <a:rPr lang="fa-IR" dirty="0" smtClean="0">
                <a:cs typeface="B Nazanin" pitchFamily="2" charset="-78"/>
              </a:rPr>
              <a:t>ژنتيك</a:t>
            </a:r>
            <a:endParaRPr lang="en-US" dirty="0" smtClean="0">
              <a:cs typeface="B Nazanin" pitchFamily="2" charset="-78"/>
            </a:endParaRPr>
          </a:p>
          <a:p>
            <a:r>
              <a:rPr lang="fa-IR" dirty="0" smtClean="0">
                <a:cs typeface="B Nazanin" pitchFamily="2" charset="-78"/>
              </a:rPr>
              <a:t>تنگ بودن منافذ خروج به طور مادرزادي</a:t>
            </a:r>
            <a:endParaRPr lang="en-US" dirty="0" smtClean="0">
              <a:cs typeface="B Nazanin" pitchFamily="2" charset="-78"/>
            </a:endParaRPr>
          </a:p>
          <a:p>
            <a:r>
              <a:rPr lang="fa-IR" dirty="0" smtClean="0">
                <a:cs typeface="B Nazanin" pitchFamily="2" charset="-78"/>
              </a:rPr>
              <a:t>جلو آمدن عنبيه</a:t>
            </a:r>
            <a:endParaRPr lang="en-US" dirty="0" smtClean="0">
              <a:cs typeface="B Nazanin" pitchFamily="2" charset="-78"/>
            </a:endParaRPr>
          </a:p>
          <a:p>
            <a:pPr algn="just"/>
            <a:r>
              <a:rPr lang="fa-IR" dirty="0" smtClean="0">
                <a:cs typeface="B Nazanin" pitchFamily="2" charset="-78"/>
              </a:rPr>
              <a:t>مسدود شدن منافذ با رنگدانه هاي عنبيه يا سلول هاي مختلف</a:t>
            </a:r>
            <a:endParaRPr lang="en-US" dirty="0" smtClean="0">
              <a:cs typeface="B Nazanin" pitchFamily="2" charset="-78"/>
            </a:endParaRPr>
          </a:p>
          <a:p>
            <a:pPr algn="r">
              <a:buNone/>
            </a:pPr>
            <a:endParaRPr lang="fa-IR" dirty="0"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143000"/>
          </a:xfrm>
        </p:spPr>
        <p:txBody>
          <a:bodyPr>
            <a:noAutofit/>
          </a:bodyPr>
          <a:lstStyle/>
          <a:p>
            <a:pPr algn="r"/>
            <a:r>
              <a:rPr lang="fa-IR" sz="3000" dirty="0" smtClean="0">
                <a:cs typeface="B Titr" pitchFamily="2" charset="-78"/>
              </a:rPr>
              <a:t/>
            </a:r>
            <a:br>
              <a:rPr lang="fa-IR" sz="3000" dirty="0" smtClean="0">
                <a:cs typeface="B Titr" pitchFamily="2" charset="-78"/>
              </a:rPr>
            </a:br>
            <a:r>
              <a:rPr lang="fa-I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raffic" pitchFamily="2" charset="-78"/>
              </a:rPr>
              <a:t>اختلالات چشمي</a:t>
            </a:r>
            <a:r>
              <a:rPr lang="en-US" sz="3000" dirty="0" smtClean="0">
                <a:cs typeface="B Titr" pitchFamily="2" charset="-78"/>
              </a:rPr>
              <a:t/>
            </a:r>
            <a:br>
              <a:rPr lang="en-US" sz="3000" dirty="0" smtClean="0">
                <a:cs typeface="B Titr" pitchFamily="2" charset="-78"/>
              </a:rPr>
            </a:br>
            <a:endParaRPr lang="fa-IR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219200"/>
            <a:ext cx="7638288" cy="5638800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fa-IR" sz="3000" dirty="0" smtClean="0">
                <a:solidFill>
                  <a:schemeClr val="tx2">
                    <a:lumMod val="75000"/>
                  </a:schemeClr>
                </a:solidFill>
                <a:cs typeface="B Titr" pitchFamily="2" charset="-78"/>
              </a:rPr>
              <a:t>گلوكوم</a:t>
            </a:r>
          </a:p>
          <a:p>
            <a:pPr lvl="0" algn="ctr">
              <a:buNone/>
            </a:pPr>
            <a:endParaRPr lang="fa-IR" sz="500" dirty="0" smtClean="0">
              <a:solidFill>
                <a:schemeClr val="tx2">
                  <a:lumMod val="75000"/>
                </a:schemeClr>
              </a:solidFill>
              <a:cs typeface="B Titr" pitchFamily="2" charset="-78"/>
            </a:endParaRPr>
          </a:p>
          <a:p>
            <a:pPr lvl="0" algn="just"/>
            <a:r>
              <a:rPr lang="fa-IR" dirty="0" smtClean="0">
                <a:cs typeface="B Nazanin" pitchFamily="2" charset="-78"/>
              </a:rPr>
              <a:t>گلوكوم زاويه باز: شايع ترين نوع- عدم هيچ گونه نشانه اي از بيماري تا زمان رسيدن به مراحل پيشرفته </a:t>
            </a:r>
            <a:endParaRPr lang="en-US" dirty="0" smtClean="0">
              <a:cs typeface="B Nazanin" pitchFamily="2" charset="-78"/>
            </a:endParaRPr>
          </a:p>
          <a:p>
            <a:pPr lvl="0" algn="just"/>
            <a:r>
              <a:rPr lang="fa-IR" dirty="0" smtClean="0">
                <a:cs typeface="B Nazanin" pitchFamily="2" charset="-78"/>
              </a:rPr>
              <a:t>گلوكوم زاويه بسته: وجود علائم ناگهاني مثل درد- قرمزي- تاري ديد- رويت هاله دراطراف نورها- سردرد- تهوع</a:t>
            </a:r>
            <a:endParaRPr lang="en-US" dirty="0" smtClean="0">
              <a:cs typeface="B Nazanin" pitchFamily="2" charset="-78"/>
            </a:endParaRPr>
          </a:p>
          <a:p>
            <a:pPr lvl="0" algn="just"/>
            <a:r>
              <a:rPr lang="fa-IR" dirty="0" smtClean="0">
                <a:cs typeface="B Nazanin" pitchFamily="2" charset="-78"/>
              </a:rPr>
              <a:t>گلوكوم مادرزادي: در نوزادان ايجاد شده و علائم زير را دارد: ريزش اشك به بستن چشم ها در تماس با نور يا ترس از نور</a:t>
            </a:r>
            <a:endParaRPr lang="fa-IR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143000"/>
          </a:xfrm>
        </p:spPr>
        <p:txBody>
          <a:bodyPr>
            <a:noAutofit/>
          </a:bodyPr>
          <a:lstStyle/>
          <a:p>
            <a:pPr algn="r"/>
            <a:r>
              <a:rPr lang="fa-IR" sz="3000" dirty="0" smtClean="0">
                <a:cs typeface="B Titr" pitchFamily="2" charset="-78"/>
              </a:rPr>
              <a:t/>
            </a:r>
            <a:br>
              <a:rPr lang="fa-IR" sz="3000" dirty="0" smtClean="0">
                <a:cs typeface="B Titr" pitchFamily="2" charset="-78"/>
              </a:rPr>
            </a:br>
            <a:r>
              <a:rPr lang="fa-I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raffic" pitchFamily="2" charset="-78"/>
              </a:rPr>
              <a:t>اختلالات چشمي</a:t>
            </a:r>
            <a:r>
              <a:rPr lang="en-US" sz="3000" dirty="0" smtClean="0">
                <a:cs typeface="B Titr" pitchFamily="2" charset="-78"/>
              </a:rPr>
              <a:t/>
            </a:r>
            <a:br>
              <a:rPr lang="en-US" sz="3000" dirty="0" smtClean="0">
                <a:cs typeface="B Titr" pitchFamily="2" charset="-78"/>
              </a:rPr>
            </a:br>
            <a:endParaRPr lang="fa-IR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143000"/>
            <a:ext cx="7790688" cy="5715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a-IR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علائم شايع:</a:t>
            </a:r>
            <a:endParaRPr lang="en-US" sz="2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r>
              <a:rPr lang="fa-IR" sz="2800" dirty="0" smtClean="0">
                <a:cs typeface="B Nazanin" pitchFamily="2" charset="-78"/>
              </a:rPr>
              <a:t>از دست رفتن ديد محيطي</a:t>
            </a:r>
            <a:endParaRPr lang="en-US" sz="2800" dirty="0" smtClean="0">
              <a:cs typeface="B Nazanin" pitchFamily="2" charset="-78"/>
            </a:endParaRPr>
          </a:p>
          <a:p>
            <a:r>
              <a:rPr lang="fa-IR" sz="2800" dirty="0" smtClean="0">
                <a:cs typeface="B Nazanin" pitchFamily="2" charset="-78"/>
              </a:rPr>
              <a:t>تاري ديد </a:t>
            </a:r>
            <a:endParaRPr lang="en-US" sz="2800" dirty="0" smtClean="0">
              <a:cs typeface="B Nazanin" pitchFamily="2" charset="-78"/>
            </a:endParaRPr>
          </a:p>
          <a:p>
            <a:r>
              <a:rPr lang="fa-IR" sz="2800" dirty="0" smtClean="0">
                <a:cs typeface="B Nazanin" pitchFamily="2" charset="-78"/>
              </a:rPr>
              <a:t>سفت شدن كره چشم</a:t>
            </a:r>
            <a:endParaRPr lang="en-US" sz="2800" dirty="0" smtClean="0">
              <a:cs typeface="B Nazanin" pitchFamily="2" charset="-78"/>
            </a:endParaRPr>
          </a:p>
          <a:p>
            <a:r>
              <a:rPr lang="fa-IR" sz="2800" dirty="0" smtClean="0">
                <a:cs typeface="B Nazanin" pitchFamily="2" charset="-78"/>
              </a:rPr>
              <a:t>وجود نقاط كور در ميدان ديد</a:t>
            </a:r>
            <a:endParaRPr lang="en-US" sz="2800" dirty="0" smtClean="0">
              <a:cs typeface="B Nazanin" pitchFamily="2" charset="-78"/>
            </a:endParaRPr>
          </a:p>
          <a:p>
            <a:r>
              <a:rPr lang="fa-IR" sz="2800" dirty="0" smtClean="0">
                <a:cs typeface="B Nazanin" pitchFamily="2" charset="-78"/>
              </a:rPr>
              <a:t>نا مناسب بودن ديد در شب</a:t>
            </a:r>
          </a:p>
          <a:p>
            <a:pPr>
              <a:buNone/>
            </a:pPr>
            <a:endParaRPr lang="en-US" sz="800" dirty="0" smtClean="0">
              <a:cs typeface="B Nazanin" pitchFamily="2" charset="-78"/>
            </a:endParaRPr>
          </a:p>
          <a:p>
            <a:pPr>
              <a:buNone/>
            </a:pPr>
            <a:r>
              <a:rPr lang="fa-IR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افراد در معرض خطر</a:t>
            </a:r>
            <a:endParaRPr lang="en-US" sz="2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r>
              <a:rPr lang="fa-IR" sz="2800" dirty="0" smtClean="0">
                <a:cs typeface="B Nazanin" pitchFamily="2" charset="-78"/>
              </a:rPr>
              <a:t>سن بالاي 40 سال- سابقه خانوادگي- فشار بالاي چشم- بيماري هاي قلبي- ديابت- نزديك بيني- دوربيني- استفاده دراز مدت از كورتون ها</a:t>
            </a:r>
            <a:endParaRPr lang="en-US" sz="2800" dirty="0" smtClean="0">
              <a:cs typeface="B Nazanin" pitchFamily="2" charset="-78"/>
            </a:endParaRPr>
          </a:p>
          <a:p>
            <a:pPr algn="r">
              <a:buNone/>
            </a:pPr>
            <a:endParaRPr lang="fa-IR" sz="3000" dirty="0">
              <a:solidFill>
                <a:schemeClr val="tx2">
                  <a:lumMod val="75000"/>
                </a:schemeClr>
              </a:solidFill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fa-IR" sz="3000" dirty="0" smtClean="0">
                <a:cs typeface="B Titr" pitchFamily="2" charset="-78"/>
              </a:rPr>
              <a:t/>
            </a:r>
            <a:br>
              <a:rPr lang="fa-IR" sz="3000" dirty="0" smtClean="0">
                <a:cs typeface="B Titr" pitchFamily="2" charset="-78"/>
              </a:rPr>
            </a:br>
            <a:r>
              <a:rPr lang="fa-I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raffic" pitchFamily="2" charset="-78"/>
              </a:rPr>
              <a:t>اختلالات چشمي</a:t>
            </a:r>
            <a:r>
              <a:rPr lang="en-US" sz="3000" dirty="0" smtClean="0">
                <a:cs typeface="B Titr" pitchFamily="2" charset="-78"/>
              </a:rPr>
              <a:t/>
            </a:r>
            <a:br>
              <a:rPr lang="en-US" sz="3000" dirty="0" smtClean="0">
                <a:cs typeface="B Titr" pitchFamily="2" charset="-78"/>
              </a:rPr>
            </a:br>
            <a:endParaRPr lang="fa-IR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fa-I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پيشگيري</a:t>
            </a:r>
            <a:endParaRPr lang="en-US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lvl="0" algn="just"/>
            <a:r>
              <a:rPr lang="fa-IR" dirty="0" smtClean="0">
                <a:cs typeface="B Nazanin" pitchFamily="2" charset="-78"/>
              </a:rPr>
              <a:t>معاينه چشم پزشكي براي افراد بالاي 40 سال و افرادي كه در فاميل درجه يك خود سابقه بيماري را دارند.</a:t>
            </a:r>
            <a:endParaRPr lang="en-US" dirty="0" smtClean="0">
              <a:cs typeface="B Nazanin" pitchFamily="2" charset="-78"/>
            </a:endParaRPr>
          </a:p>
          <a:p>
            <a:pPr lvl="0" algn="just"/>
            <a:r>
              <a:rPr lang="fa-IR" dirty="0" smtClean="0">
                <a:cs typeface="B Nazanin" pitchFamily="2" charset="-78"/>
              </a:rPr>
              <a:t>توجه نمودن به علائم گلوكوم</a:t>
            </a:r>
            <a:endParaRPr lang="en-US" dirty="0" smtClean="0">
              <a:cs typeface="B Nazanin" pitchFamily="2" charset="-78"/>
            </a:endParaRPr>
          </a:p>
          <a:p>
            <a:pPr lvl="0" algn="just"/>
            <a:r>
              <a:rPr lang="fa-IR" dirty="0" smtClean="0">
                <a:cs typeface="B Nazanin" pitchFamily="2" charset="-78"/>
              </a:rPr>
              <a:t>توجه والدين به نوزادان خود در خصوص ريزش اشك و ترس ازنور به طور غير طبيعي</a:t>
            </a:r>
            <a:endParaRPr lang="en-US" dirty="0" smtClean="0">
              <a:cs typeface="B Nazanin" pitchFamily="2" charset="-78"/>
            </a:endParaRPr>
          </a:p>
          <a:p>
            <a:pPr algn="just">
              <a:buNone/>
            </a:pPr>
            <a:endParaRPr lang="fa-IR" dirty="0"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fa-IR" sz="3000" dirty="0" smtClean="0">
                <a:cs typeface="B Titr" pitchFamily="2" charset="-78"/>
              </a:rPr>
              <a:t/>
            </a:r>
            <a:br>
              <a:rPr lang="fa-IR" sz="3000" dirty="0" smtClean="0">
                <a:cs typeface="B Titr" pitchFamily="2" charset="-78"/>
              </a:rPr>
            </a:br>
            <a:r>
              <a:rPr lang="fa-I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raffic" pitchFamily="2" charset="-78"/>
              </a:rPr>
              <a:t>اختلالات چشمي</a:t>
            </a:r>
            <a:r>
              <a:rPr lang="en-US" sz="3000" dirty="0" smtClean="0">
                <a:cs typeface="B Titr" pitchFamily="2" charset="-78"/>
              </a:rPr>
              <a:t/>
            </a:r>
            <a:br>
              <a:rPr lang="en-US" sz="3000" dirty="0" smtClean="0">
                <a:cs typeface="B Titr" pitchFamily="2" charset="-78"/>
              </a:rPr>
            </a:br>
            <a:endParaRPr lang="fa-IR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790688" cy="4800600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fa-I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درمان</a:t>
            </a:r>
            <a:endParaRPr lang="en-US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lvl="0">
              <a:lnSpc>
                <a:spcPct val="150000"/>
              </a:lnSpc>
            </a:pPr>
            <a:r>
              <a:rPr lang="fa-IR" dirty="0" smtClean="0">
                <a:cs typeface="B Nazanin" pitchFamily="2" charset="-78"/>
              </a:rPr>
              <a:t>درمان قطعي ندارد و بايد كنترل صورت گيرد</a:t>
            </a:r>
            <a:endParaRPr lang="en-US" dirty="0" smtClean="0">
              <a:cs typeface="B Nazanin" pitchFamily="2" charset="-78"/>
            </a:endParaRPr>
          </a:p>
          <a:p>
            <a:pPr lvl="0">
              <a:lnSpc>
                <a:spcPct val="150000"/>
              </a:lnSpc>
            </a:pPr>
            <a:r>
              <a:rPr lang="fa-IR" dirty="0" smtClean="0">
                <a:cs typeface="B Nazanin" pitchFamily="2" charset="-78"/>
              </a:rPr>
              <a:t>استفاده از داروهاي  مختلف براي كاهش فشار</a:t>
            </a:r>
            <a:endParaRPr lang="en-US" dirty="0" smtClean="0">
              <a:cs typeface="B Nazanin" pitchFamily="2" charset="-78"/>
            </a:endParaRPr>
          </a:p>
          <a:p>
            <a:pPr lvl="0">
              <a:lnSpc>
                <a:spcPct val="150000"/>
              </a:lnSpc>
            </a:pPr>
            <a:r>
              <a:rPr lang="fa-IR" dirty="0" smtClean="0">
                <a:cs typeface="B Nazanin" pitchFamily="2" charset="-78"/>
              </a:rPr>
              <a:t>استفاده از ليزر در صورت عدم پاسخ به دارو</a:t>
            </a:r>
            <a:endParaRPr lang="en-US" dirty="0" smtClean="0">
              <a:cs typeface="B Nazanin" pitchFamily="2" charset="-78"/>
            </a:endParaRPr>
          </a:p>
          <a:p>
            <a:pPr lvl="0">
              <a:lnSpc>
                <a:spcPct val="150000"/>
              </a:lnSpc>
            </a:pPr>
            <a:r>
              <a:rPr lang="fa-IR" dirty="0" smtClean="0">
                <a:cs typeface="B Nazanin" pitchFamily="2" charset="-78"/>
              </a:rPr>
              <a:t>درمان آب سياه بايد تا آخر عمر ادامه پيدا كند</a:t>
            </a:r>
            <a:endParaRPr lang="en-US" dirty="0" smtClean="0">
              <a:cs typeface="B Nazanin" pitchFamily="2" charset="-78"/>
            </a:endParaRPr>
          </a:p>
          <a:p>
            <a:pPr algn="r">
              <a:lnSpc>
                <a:spcPct val="150000"/>
              </a:lnSpc>
              <a:buNone/>
            </a:pPr>
            <a:endParaRPr lang="fa-IR" dirty="0"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990600" y="2157"/>
            <a:ext cx="8153400" cy="68558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dirty="0" smtClean="0">
                <a:cs typeface="B Titr" pitchFamily="2" charset="-78"/>
              </a:rPr>
              <a:t>سرطان پوست</a:t>
            </a:r>
            <a:endParaRPr lang="fa-IR" dirty="0">
              <a:cs typeface="B Titr" pitchFamily="2" charset="-78"/>
            </a:endParaRPr>
          </a:p>
        </p:txBody>
      </p:sp>
      <p:pic>
        <p:nvPicPr>
          <p:cNvPr id="5" name="Content Placeholder 4" descr="allergies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657600" y="2209800"/>
            <a:ext cx="2578100" cy="20182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raffic" pitchFamily="2" charset="-78"/>
              </a:rPr>
              <a:t>سرطان پوست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a-IR" dirty="0" smtClean="0">
                <a:cs typeface="B Nazanin" pitchFamily="2" charset="-78"/>
              </a:rPr>
              <a:t>پوست بزرگترين عضو بدن بوده و وظيفه آن:</a:t>
            </a:r>
            <a:endParaRPr lang="en-US" dirty="0" smtClean="0">
              <a:cs typeface="B Nazanin" pitchFamily="2" charset="-78"/>
            </a:endParaRPr>
          </a:p>
          <a:p>
            <a:pPr marL="715963" indent="-274638">
              <a:buFont typeface="Courier New" pitchFamily="49" charset="0"/>
              <a:buChar char="o"/>
            </a:pPr>
            <a:r>
              <a:rPr lang="fa-IR" dirty="0" smtClean="0">
                <a:cs typeface="B Nazanin" pitchFamily="2" charset="-78"/>
              </a:rPr>
              <a:t>ذخيره چربي</a:t>
            </a:r>
            <a:endParaRPr lang="en-US" dirty="0" smtClean="0">
              <a:cs typeface="B Nazanin" pitchFamily="2" charset="-78"/>
            </a:endParaRPr>
          </a:p>
          <a:p>
            <a:pPr marL="715963" indent="-274638">
              <a:buFont typeface="Courier New" pitchFamily="49" charset="0"/>
              <a:buChar char="o"/>
            </a:pPr>
            <a:r>
              <a:rPr lang="fa-IR" dirty="0" smtClean="0">
                <a:cs typeface="B Nazanin" pitchFamily="2" charset="-78"/>
              </a:rPr>
              <a:t>خنك نگه داشتن بدن</a:t>
            </a:r>
            <a:endParaRPr lang="en-US" dirty="0" smtClean="0">
              <a:cs typeface="B Nazanin" pitchFamily="2" charset="-78"/>
            </a:endParaRPr>
          </a:p>
          <a:p>
            <a:pPr marL="715963" indent="-274638">
              <a:buFont typeface="Courier New" pitchFamily="49" charset="0"/>
              <a:buChar char="o"/>
            </a:pPr>
            <a:r>
              <a:rPr lang="fa-IR" dirty="0" smtClean="0">
                <a:cs typeface="B Nazanin" pitchFamily="2" charset="-78"/>
              </a:rPr>
              <a:t>ساخت ويتامين </a:t>
            </a:r>
            <a:r>
              <a:rPr lang="en-US" dirty="0" smtClean="0">
                <a:cs typeface="B Nazanin" pitchFamily="2" charset="-78"/>
              </a:rPr>
              <a:t>D</a:t>
            </a:r>
          </a:p>
          <a:p>
            <a:pPr marL="715963" indent="-274638">
              <a:buFont typeface="Courier New" pitchFamily="49" charset="0"/>
              <a:buChar char="o"/>
            </a:pPr>
            <a:r>
              <a:rPr lang="fa-IR" dirty="0" smtClean="0">
                <a:cs typeface="B Nazanin" pitchFamily="2" charset="-78"/>
              </a:rPr>
              <a:t>نگه داشتن آب و املاح</a:t>
            </a:r>
            <a:endParaRPr lang="en-US" dirty="0" smtClean="0">
              <a:cs typeface="B Nazanin" pitchFamily="2" charset="-78"/>
            </a:endParaRPr>
          </a:p>
          <a:p>
            <a:pPr marL="715963" indent="-274638">
              <a:buFont typeface="Courier New" pitchFamily="49" charset="0"/>
              <a:buChar char="o"/>
            </a:pPr>
            <a:r>
              <a:rPr lang="fa-IR" dirty="0" smtClean="0">
                <a:cs typeface="B Nazanin" pitchFamily="2" charset="-78"/>
              </a:rPr>
              <a:t>جلوگيري از عفونت</a:t>
            </a:r>
            <a:endParaRPr lang="en-US" dirty="0" smtClean="0">
              <a:cs typeface="B Nazanin" pitchFamily="2" charset="-78"/>
            </a:endParaRPr>
          </a:p>
          <a:p>
            <a:pPr algn="r">
              <a:buFont typeface="Arial" pitchFamily="34" charset="0"/>
              <a:buChar char="•"/>
            </a:pPr>
            <a:endParaRPr lang="fa-IR" dirty="0">
              <a:cs typeface="B Nazanin" pitchFamily="2" charset="-78"/>
            </a:endParaRPr>
          </a:p>
        </p:txBody>
      </p:sp>
      <p:pic>
        <p:nvPicPr>
          <p:cNvPr id="4" name="Picture 3" descr="Z6CA5AHOGOCARJER73CALLBZZGCAVQA5EZCA9L1R51CAOUND5ACAAH9WYHCA68L2USCAPBAM5JCATV4KN8CAG2CNH7CAJ58NQICAKSA2H4CABOXWHHCAN1JZ3HCA2CL774CAX3ZVFVCASK8JLUCAA3247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2362200"/>
            <a:ext cx="1981200" cy="2305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498080" cy="1143000"/>
          </a:xfrm>
        </p:spPr>
        <p:txBody>
          <a:bodyPr>
            <a:normAutofit/>
          </a:bodyPr>
          <a:lstStyle/>
          <a:p>
            <a:pPr algn="r"/>
            <a:r>
              <a:rPr lang="fa-IR" sz="2500" dirty="0" smtClean="0">
                <a:cs typeface="B Titr" pitchFamily="2" charset="-78"/>
              </a:rPr>
              <a:t>مشکلات عمده دوره سالمندی:</a:t>
            </a:r>
            <a:endParaRPr lang="fa-IR" sz="2500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295400"/>
            <a:ext cx="7790688" cy="5410200"/>
          </a:xfrm>
        </p:spPr>
        <p:txBody>
          <a:bodyPr>
            <a:normAutofit fontScale="92500" lnSpcReduction="10000"/>
          </a:bodyPr>
          <a:lstStyle/>
          <a:p>
            <a:pPr marL="596646" lvl="0" indent="-514350" algn="just">
              <a:lnSpc>
                <a:spcPct val="120000"/>
              </a:lnSpc>
              <a:buFont typeface="+mj-lt"/>
              <a:buAutoNum type="arabicParenR"/>
            </a:pPr>
            <a:r>
              <a:rPr lang="fa-IR" dirty="0" smtClean="0">
                <a:cs typeface="B Nazanin" pitchFamily="2" charset="-78"/>
              </a:rPr>
              <a:t>مشکلات روحی به ویژه دیداری و شنیداری</a:t>
            </a:r>
            <a:endParaRPr lang="en-US" dirty="0" smtClean="0">
              <a:cs typeface="B Nazanin" pitchFamily="2" charset="-78"/>
            </a:endParaRPr>
          </a:p>
          <a:p>
            <a:pPr marL="596646" lvl="0" indent="-514350" algn="just">
              <a:lnSpc>
                <a:spcPct val="120000"/>
              </a:lnSpc>
              <a:buFont typeface="+mj-lt"/>
              <a:buAutoNum type="arabicParenR"/>
            </a:pPr>
            <a:r>
              <a:rPr lang="fa-IR" dirty="0" smtClean="0">
                <a:cs typeface="B Nazanin" pitchFamily="2" charset="-78"/>
              </a:rPr>
              <a:t>کاهش نیرو به علت تغییرات فیزیولوژیک بدن</a:t>
            </a:r>
            <a:endParaRPr lang="en-US" dirty="0" smtClean="0">
              <a:cs typeface="B Nazanin" pitchFamily="2" charset="-78"/>
            </a:endParaRPr>
          </a:p>
          <a:p>
            <a:pPr marL="596646" lvl="0" indent="-514350" algn="just">
              <a:lnSpc>
                <a:spcPct val="120000"/>
              </a:lnSpc>
              <a:buFont typeface="+mj-lt"/>
              <a:buAutoNum type="arabicParenR"/>
            </a:pPr>
            <a:r>
              <a:rPr lang="fa-IR" dirty="0" smtClean="0">
                <a:cs typeface="B Nazanin" pitchFamily="2" charset="-78"/>
              </a:rPr>
              <a:t>بی خوابی</a:t>
            </a:r>
          </a:p>
          <a:p>
            <a:pPr marL="596646" indent="-514350" algn="just">
              <a:lnSpc>
                <a:spcPct val="120000"/>
              </a:lnSpc>
              <a:buFont typeface="+mj-lt"/>
              <a:buAutoNum type="arabicParenR"/>
            </a:pPr>
            <a:r>
              <a:rPr lang="fa-IR" dirty="0" smtClean="0">
                <a:cs typeface="B Nazanin" pitchFamily="2" charset="-78"/>
              </a:rPr>
              <a:t>مشکلات حرکتی. معمولاً درد مفاصل موجب عدم تحرک و خانه نشینی سالخوردگان می شود.</a:t>
            </a:r>
            <a:endParaRPr lang="en-US" dirty="0" smtClean="0">
              <a:cs typeface="B Nazanin" pitchFamily="2" charset="-78"/>
            </a:endParaRPr>
          </a:p>
          <a:p>
            <a:pPr marL="596646" lvl="0" indent="-514350" algn="just">
              <a:lnSpc>
                <a:spcPct val="120000"/>
              </a:lnSpc>
              <a:buFont typeface="+mj-lt"/>
              <a:buAutoNum type="arabicParenR"/>
            </a:pPr>
            <a:r>
              <a:rPr lang="fa-IR" dirty="0" smtClean="0">
                <a:cs typeface="B Nazanin" pitchFamily="2" charset="-78"/>
              </a:rPr>
              <a:t>فراموشی به علت تغییرات فیزیولوژیک مغز به خصوص در حافظه کوتاه مدت</a:t>
            </a:r>
            <a:endParaRPr lang="en-US" dirty="0" smtClean="0">
              <a:cs typeface="B Nazanin" pitchFamily="2" charset="-78"/>
            </a:endParaRPr>
          </a:p>
          <a:p>
            <a:pPr marL="596646" lvl="0" indent="-514350" algn="just">
              <a:lnSpc>
                <a:spcPct val="120000"/>
              </a:lnSpc>
              <a:buFont typeface="+mj-lt"/>
              <a:buAutoNum type="arabicParenR"/>
            </a:pPr>
            <a:r>
              <a:rPr lang="fa-IR" dirty="0" smtClean="0">
                <a:cs typeface="B Nazanin" pitchFamily="2" charset="-78"/>
              </a:rPr>
              <a:t>دگرگونی حس بویایی و به دنبال آن سوء تغذیه</a:t>
            </a:r>
            <a:endParaRPr lang="en-US" dirty="0" smtClean="0">
              <a:cs typeface="B Nazanin" pitchFamily="2" charset="-78"/>
            </a:endParaRPr>
          </a:p>
          <a:p>
            <a:pPr marL="596646" lvl="0" indent="-514350" algn="just">
              <a:lnSpc>
                <a:spcPct val="120000"/>
              </a:lnSpc>
              <a:buFont typeface="+mj-lt"/>
              <a:buAutoNum type="arabicParenR"/>
            </a:pPr>
            <a:r>
              <a:rPr lang="fa-IR" dirty="0" smtClean="0">
                <a:cs typeface="B Nazanin" pitchFamily="2" charset="-78"/>
              </a:rPr>
              <a:t>احساس تنهایی و انزوای اجتماعی </a:t>
            </a:r>
            <a:endParaRPr lang="en-US" dirty="0" smtClean="0">
              <a:cs typeface="B Nazanin" pitchFamily="2" charset="-78"/>
            </a:endParaRPr>
          </a:p>
          <a:p>
            <a:pPr marL="596646" indent="-514350">
              <a:buFont typeface="+mj-lt"/>
              <a:buAutoNum type="arabicParenR"/>
            </a:pPr>
            <a:endParaRPr lang="fa-IR" dirty="0">
              <a:cs typeface="B Nazanin" pitchFamily="2" charset="-78"/>
            </a:endParaRPr>
          </a:p>
        </p:txBody>
      </p:sp>
      <p:pic>
        <p:nvPicPr>
          <p:cNvPr id="4" name="Picture 3" descr="e18b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406908"/>
            <a:ext cx="1828800" cy="2107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raffic" pitchFamily="2" charset="-78"/>
              </a:rPr>
              <a:t>سرطان پوست</a:t>
            </a:r>
            <a:endParaRPr lang="fa-IR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raffic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fa-IR" dirty="0" smtClean="0">
                <a:cs typeface="B Nazanin" pitchFamily="2" charset="-78"/>
              </a:rPr>
              <a:t>ايجاد سلولهاي بدخيم از بافت پوست و رشد فزاينده سلول ها</a:t>
            </a:r>
            <a:endParaRPr lang="en-US" dirty="0" smtClean="0">
              <a:cs typeface="B Nazanin" pitchFamily="2" charset="-78"/>
            </a:endParaRPr>
          </a:p>
          <a:p>
            <a:pPr lvl="0" algn="just"/>
            <a:r>
              <a:rPr lang="fa-IR" dirty="0" smtClean="0">
                <a:cs typeface="B Nazanin" pitchFamily="2" charset="-78"/>
              </a:rPr>
              <a:t>اين بيماري از سيستم دفاعي بدن عبور مي كند.</a:t>
            </a:r>
            <a:endParaRPr lang="en-US" dirty="0" smtClean="0">
              <a:cs typeface="B Nazanin" pitchFamily="2" charset="-78"/>
            </a:endParaRPr>
          </a:p>
          <a:p>
            <a:pPr lvl="0" algn="just"/>
            <a:r>
              <a:rPr lang="fa-IR" dirty="0" smtClean="0">
                <a:cs typeface="B Nazanin" pitchFamily="2" charset="-78"/>
              </a:rPr>
              <a:t>مهمترين عامل ايجاد كننده: اشعه ماوراي بنفش</a:t>
            </a:r>
            <a:endParaRPr lang="en-US" dirty="0" smtClean="0">
              <a:cs typeface="B Nazanin" pitchFamily="2" charset="-78"/>
            </a:endParaRPr>
          </a:p>
          <a:p>
            <a:pPr algn="just">
              <a:buNone/>
            </a:pPr>
            <a:endParaRPr lang="fa-IR" dirty="0"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raffic" pitchFamily="2" charset="-78"/>
              </a:rPr>
              <a:t>سرطان پوست</a:t>
            </a:r>
            <a:endParaRPr lang="fa-IR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raffic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a-IR" sz="33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انواع سرطان پوست</a:t>
            </a:r>
            <a:endParaRPr lang="en-US" sz="33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lvl="0">
              <a:lnSpc>
                <a:spcPct val="150000"/>
              </a:lnSpc>
            </a:pPr>
            <a:r>
              <a:rPr lang="fa-IR" dirty="0" smtClean="0">
                <a:cs typeface="B Nazanin" pitchFamily="2" charset="-78"/>
              </a:rPr>
              <a:t>سرطان سلول هاي بنياني يا پايه</a:t>
            </a:r>
            <a:endParaRPr lang="en-US" dirty="0" smtClean="0">
              <a:cs typeface="B Nazanin" pitchFamily="2" charset="-78"/>
            </a:endParaRPr>
          </a:p>
          <a:p>
            <a:pPr lvl="0">
              <a:lnSpc>
                <a:spcPct val="150000"/>
              </a:lnSpc>
            </a:pPr>
            <a:r>
              <a:rPr lang="fa-IR" dirty="0" smtClean="0">
                <a:cs typeface="B Nazanin" pitchFamily="2" charset="-78"/>
              </a:rPr>
              <a:t>سرطان سلول هاي فلسي</a:t>
            </a:r>
            <a:endParaRPr lang="en-US" dirty="0" smtClean="0">
              <a:cs typeface="B Nazanin" pitchFamily="2" charset="-78"/>
            </a:endParaRPr>
          </a:p>
          <a:p>
            <a:pPr lvl="0">
              <a:lnSpc>
                <a:spcPct val="150000"/>
              </a:lnSpc>
            </a:pPr>
            <a:r>
              <a:rPr lang="fa-IR" dirty="0" smtClean="0">
                <a:cs typeface="B Nazanin" pitchFamily="2" charset="-78"/>
              </a:rPr>
              <a:t>سرطان سلول هاي ملانوسيت (ملانوما)</a:t>
            </a:r>
            <a:endParaRPr lang="en-US" dirty="0" smtClean="0">
              <a:cs typeface="B Nazanin" pitchFamily="2" charset="-78"/>
            </a:endParaRPr>
          </a:p>
          <a:p>
            <a:pPr algn="r">
              <a:buNone/>
            </a:pPr>
            <a:endParaRPr lang="fa-IR" dirty="0"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304800"/>
            <a:ext cx="7790688" cy="640080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1- سرطان سلول هاي بنياني</a:t>
            </a:r>
            <a:endParaRPr lang="en-US" sz="4000" dirty="0" smtClean="0">
              <a:solidFill>
                <a:schemeClr val="tx2">
                  <a:lumMod val="75000"/>
                </a:schemeClr>
              </a:solidFill>
              <a:cs typeface="B Nazanin" pitchFamily="2" charset="-78"/>
            </a:endParaRPr>
          </a:p>
          <a:p>
            <a:pPr lvl="0">
              <a:buNone/>
            </a:pPr>
            <a:r>
              <a:rPr lang="fa-I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شايع ترين </a:t>
            </a:r>
            <a:endParaRPr lang="en-US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lvl="0"/>
            <a:r>
              <a:rPr lang="fa-IR" dirty="0" smtClean="0">
                <a:cs typeface="B Nazanin" pitchFamily="2" charset="-78"/>
              </a:rPr>
              <a:t>كمترين خطر</a:t>
            </a:r>
            <a:endParaRPr lang="en-US" dirty="0" smtClean="0">
              <a:cs typeface="B Nazanin" pitchFamily="2" charset="-78"/>
            </a:endParaRPr>
          </a:p>
          <a:p>
            <a:pPr lvl="0"/>
            <a:r>
              <a:rPr lang="fa-IR" dirty="0" smtClean="0">
                <a:cs typeface="B Nazanin" pitchFamily="2" charset="-78"/>
              </a:rPr>
              <a:t>اين بيماري در لايه خارجي پوست قرار دارد كه سرعت رشد كم و آرام دارد</a:t>
            </a:r>
            <a:endParaRPr lang="en-US" dirty="0" smtClean="0">
              <a:cs typeface="B Nazanin" pitchFamily="2" charset="-78"/>
            </a:endParaRPr>
          </a:p>
          <a:p>
            <a:pPr>
              <a:buNone/>
            </a:pPr>
            <a:r>
              <a:rPr lang="fa-IR" dirty="0" smtClean="0">
                <a:cs typeface="B Nazanin" pitchFamily="2" charset="-78"/>
              </a:rPr>
              <a:t> </a:t>
            </a:r>
            <a:endParaRPr lang="en-US" dirty="0" smtClean="0">
              <a:cs typeface="B Nazanin" pitchFamily="2" charset="-78"/>
            </a:endParaRPr>
          </a:p>
          <a:p>
            <a:pPr>
              <a:buNone/>
            </a:pPr>
            <a:r>
              <a:rPr lang="fa-I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عوامل ايجاد كننده:</a:t>
            </a:r>
            <a:endParaRPr lang="en-US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lvl="0"/>
            <a:r>
              <a:rPr lang="fa-IR" dirty="0" smtClean="0">
                <a:cs typeface="B Nazanin" pitchFamily="2" charset="-78"/>
              </a:rPr>
              <a:t>تابش نور شديد آفتاب به صورت ،گوش ها، گردن، سر، شانه و...</a:t>
            </a:r>
            <a:endParaRPr lang="en-US" dirty="0" smtClean="0">
              <a:cs typeface="B Nazanin" pitchFamily="2" charset="-78"/>
            </a:endParaRPr>
          </a:p>
          <a:p>
            <a:pPr lvl="0"/>
            <a:r>
              <a:rPr lang="fa-IR" dirty="0" smtClean="0">
                <a:cs typeface="B Nazanin" pitchFamily="2" charset="-78"/>
              </a:rPr>
              <a:t>تماس بامواد شيميايي مثل آرسنيك ومواد راديواكتيو</a:t>
            </a:r>
            <a:endParaRPr lang="en-US" dirty="0" smtClean="0">
              <a:cs typeface="B Nazanin" pitchFamily="2" charset="-78"/>
            </a:endParaRPr>
          </a:p>
          <a:p>
            <a:pPr lvl="0"/>
            <a:r>
              <a:rPr lang="fa-IR" dirty="0" smtClean="0">
                <a:cs typeface="B Nazanin" pitchFamily="2" charset="-78"/>
              </a:rPr>
              <a:t>جراحت هاي باز</a:t>
            </a:r>
            <a:endParaRPr lang="en-US" dirty="0" smtClean="0">
              <a:cs typeface="B Nazanin" pitchFamily="2" charset="-78"/>
            </a:endParaRPr>
          </a:p>
          <a:p>
            <a:pPr lvl="0"/>
            <a:r>
              <a:rPr lang="fa-IR" dirty="0" smtClean="0">
                <a:cs typeface="B Nazanin" pitchFamily="2" charset="-78"/>
              </a:rPr>
              <a:t>سوختگي وخالكوبي</a:t>
            </a:r>
            <a:endParaRPr lang="en-US" dirty="0" smtClean="0">
              <a:cs typeface="B Nazanin" pitchFamily="2" charset="-78"/>
            </a:endParaRPr>
          </a:p>
          <a:p>
            <a:pPr lvl="0"/>
            <a:r>
              <a:rPr lang="fa-IR" dirty="0" smtClean="0">
                <a:cs typeface="B Nazanin" pitchFamily="2" charset="-78"/>
              </a:rPr>
              <a:t>واكنش هاي حساسيتي به واكسن</a:t>
            </a:r>
            <a:endParaRPr lang="en-US" dirty="0" smtClean="0">
              <a:cs typeface="B Nazanin" pitchFamily="2" charset="-78"/>
            </a:endParaRPr>
          </a:p>
          <a:p>
            <a:pPr>
              <a:buNone/>
            </a:pPr>
            <a:r>
              <a:rPr lang="fa-IR" dirty="0" smtClean="0">
                <a:cs typeface="B Nazanin" pitchFamily="2" charset="-78"/>
              </a:rPr>
              <a:t> </a:t>
            </a:r>
            <a:endParaRPr lang="en-US" dirty="0" smtClean="0">
              <a:cs typeface="B Nazanin" pitchFamily="2" charset="-78"/>
            </a:endParaRPr>
          </a:p>
          <a:p>
            <a:pPr>
              <a:buNone/>
            </a:pPr>
            <a:r>
              <a:rPr lang="fa-I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علائم هشدار دهنده:</a:t>
            </a:r>
            <a:endParaRPr lang="en-US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lvl="0"/>
            <a:r>
              <a:rPr lang="fa-IR" dirty="0" smtClean="0">
                <a:cs typeface="B Nazanin" pitchFamily="2" charset="-78"/>
              </a:rPr>
              <a:t>زخمهاي بازي كه خونريزي آن بعد از سه هفته ترميم نشود.</a:t>
            </a:r>
            <a:endParaRPr lang="en-US" dirty="0" smtClean="0">
              <a:cs typeface="B Nazanin" pitchFamily="2" charset="-78"/>
            </a:endParaRPr>
          </a:p>
          <a:p>
            <a:pPr lvl="0"/>
            <a:r>
              <a:rPr lang="fa-IR" dirty="0" smtClean="0">
                <a:cs typeface="B Nazanin" pitchFamily="2" charset="-78"/>
              </a:rPr>
              <a:t>برآمدگي هايي كه گاهي با خال اشتباه مي شود.</a:t>
            </a:r>
            <a:endParaRPr lang="en-US" dirty="0" smtClean="0">
              <a:cs typeface="B Nazanin" pitchFamily="2" charset="-78"/>
            </a:endParaRPr>
          </a:p>
          <a:p>
            <a:pPr lvl="0"/>
            <a:r>
              <a:rPr lang="fa-IR" dirty="0" smtClean="0">
                <a:cs typeface="B Nazanin" pitchFamily="2" charset="-78"/>
              </a:rPr>
              <a:t>لكه صورتي كه با حاشيه بر آمده و فرورفتگي خشك در مركز</a:t>
            </a:r>
            <a:endParaRPr lang="en-US" dirty="0" smtClean="0">
              <a:cs typeface="B Nazanin" pitchFamily="2" charset="-78"/>
            </a:endParaRPr>
          </a:p>
          <a:p>
            <a:endParaRPr lang="en-US" dirty="0" smtClean="0"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304800"/>
            <a:ext cx="7650480" cy="6324600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fa-IR" dirty="0" smtClean="0"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 2- سرطان سلول هاي فلسي</a:t>
            </a:r>
            <a:endParaRPr lang="en-US" dirty="0" smtClean="0">
              <a:solidFill>
                <a:schemeClr val="tx2">
                  <a:lumMod val="75000"/>
                </a:schemeClr>
              </a:solidFill>
              <a:cs typeface="B Nazanin" pitchFamily="2" charset="-78"/>
            </a:endParaRPr>
          </a:p>
          <a:p>
            <a:pPr lvl="0" algn="just"/>
            <a:r>
              <a:rPr lang="fa-IR" dirty="0" smtClean="0">
                <a:cs typeface="B Nazanin" pitchFamily="2" charset="-78"/>
              </a:rPr>
              <a:t>دومين شكل شايع</a:t>
            </a:r>
            <a:endParaRPr lang="en-US" dirty="0" smtClean="0">
              <a:cs typeface="B Nazanin" pitchFamily="2" charset="-78"/>
            </a:endParaRPr>
          </a:p>
          <a:p>
            <a:pPr lvl="0" algn="just"/>
            <a:r>
              <a:rPr lang="fa-IR" dirty="0" smtClean="0">
                <a:cs typeface="B Nazanin" pitchFamily="2" charset="-78"/>
              </a:rPr>
              <a:t>مي تواند مخاط را درگير كند</a:t>
            </a:r>
            <a:endParaRPr lang="en-US" dirty="0" smtClean="0">
              <a:cs typeface="B Nazanin" pitchFamily="2" charset="-78"/>
            </a:endParaRPr>
          </a:p>
          <a:p>
            <a:pPr lvl="0" algn="just"/>
            <a:r>
              <a:rPr lang="fa-IR" dirty="0" smtClean="0">
                <a:cs typeface="B Nazanin" pitchFamily="2" charset="-78"/>
              </a:rPr>
              <a:t>در صورت درمان نشدن به لايه هاي زيرين رفته و بافت هاي ديگر را درگير مي كند</a:t>
            </a:r>
            <a:endParaRPr lang="en-US" dirty="0" smtClean="0">
              <a:cs typeface="B Nazanin" pitchFamily="2" charset="-78"/>
            </a:endParaRPr>
          </a:p>
          <a:p>
            <a:pPr algn="just">
              <a:buNone/>
            </a:pPr>
            <a:r>
              <a:rPr lang="fa-IR" b="1" dirty="0" smtClean="0">
                <a:cs typeface="B Nazanin" pitchFamily="2" charset="-78"/>
              </a:rPr>
              <a:t>عوامل ايجاد كننده</a:t>
            </a:r>
            <a:endParaRPr lang="en-US" b="1" dirty="0" smtClean="0">
              <a:cs typeface="B Nazanin" pitchFamily="2" charset="-78"/>
            </a:endParaRPr>
          </a:p>
          <a:p>
            <a:pPr lvl="0" algn="just"/>
            <a:r>
              <a:rPr lang="fa-IR" dirty="0" smtClean="0">
                <a:cs typeface="B Nazanin" pitchFamily="2" charset="-78"/>
              </a:rPr>
              <a:t>همان عوامل ايجاد كننده سرطان سلول هاي بنياني</a:t>
            </a:r>
            <a:endParaRPr lang="en-US" dirty="0" smtClean="0">
              <a:cs typeface="B Nazanin" pitchFamily="2" charset="-78"/>
            </a:endParaRPr>
          </a:p>
          <a:p>
            <a:pPr lvl="0" algn="just"/>
            <a:r>
              <a:rPr lang="fa-IR" dirty="0" smtClean="0">
                <a:cs typeface="B Nazanin" pitchFamily="2" charset="-78"/>
              </a:rPr>
              <a:t>عامل ديگر استفاده از داروهاي سركوب كننده سيستم دفاعي بدن است</a:t>
            </a:r>
            <a:endParaRPr lang="en-US" dirty="0" smtClean="0">
              <a:cs typeface="B Nazanin" pitchFamily="2" charset="-78"/>
            </a:endParaRPr>
          </a:p>
          <a:p>
            <a:pPr algn="just">
              <a:buNone/>
            </a:pPr>
            <a:r>
              <a:rPr lang="fa-IR" b="1" dirty="0" smtClean="0">
                <a:cs typeface="B Nazanin" pitchFamily="2" charset="-78"/>
              </a:rPr>
              <a:t>علائم هشدار دهنده</a:t>
            </a:r>
            <a:endParaRPr lang="en-US" b="1" dirty="0" smtClean="0">
              <a:cs typeface="B Nazanin" pitchFamily="2" charset="-78"/>
            </a:endParaRPr>
          </a:p>
          <a:p>
            <a:pPr lvl="0" algn="just"/>
            <a:r>
              <a:rPr lang="fa-IR" dirty="0" smtClean="0">
                <a:cs typeface="B Nazanin" pitchFamily="2" charset="-78"/>
              </a:rPr>
              <a:t>رشد ضايعه زگيل مانند كه حالت خشكي و خونريزي دارد</a:t>
            </a:r>
            <a:endParaRPr lang="en-US" dirty="0" smtClean="0">
              <a:cs typeface="B Nazanin" pitchFamily="2" charset="-78"/>
            </a:endParaRPr>
          </a:p>
          <a:p>
            <a:pPr lvl="0" algn="just"/>
            <a:r>
              <a:rPr lang="fa-IR" dirty="0" smtClean="0">
                <a:cs typeface="B Nazanin" pitchFamily="2" charset="-78"/>
              </a:rPr>
              <a:t>لكه فلس مانند كه حالت خشكي و خونريزي دارد</a:t>
            </a:r>
            <a:endParaRPr lang="en-US" dirty="0" smtClean="0">
              <a:cs typeface="B Nazanin" pitchFamily="2" charset="-78"/>
            </a:endParaRPr>
          </a:p>
          <a:p>
            <a:pPr lvl="0" algn="just"/>
            <a:r>
              <a:rPr lang="fa-IR" dirty="0" smtClean="0">
                <a:cs typeface="B Nazanin" pitchFamily="2" charset="-78"/>
              </a:rPr>
              <a:t>زخمي كه خونريزي آن بهبود نيابد</a:t>
            </a:r>
            <a:endParaRPr lang="en-US" dirty="0" smtClean="0">
              <a:cs typeface="B Nazanin" pitchFamily="2" charset="-78"/>
            </a:endParaRPr>
          </a:p>
          <a:p>
            <a:pPr lvl="0" algn="just"/>
            <a:r>
              <a:rPr lang="fa-IR" dirty="0" smtClean="0">
                <a:cs typeface="B Nazanin" pitchFamily="2" charset="-78"/>
              </a:rPr>
              <a:t>وجود توده اي برآمده كه مركز آن فرو رفته و خونريزي مي كند</a:t>
            </a:r>
            <a:endParaRPr lang="fa-IR" dirty="0"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04800"/>
            <a:ext cx="7726680" cy="6553200"/>
          </a:xfrm>
        </p:spPr>
        <p:txBody>
          <a:bodyPr>
            <a:normAutofit fontScale="77500" lnSpcReduction="20000"/>
          </a:bodyPr>
          <a:lstStyle/>
          <a:p>
            <a:pPr lvl="0" algn="ctr">
              <a:buNone/>
            </a:pPr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3-</a:t>
            </a:r>
            <a:r>
              <a:rPr lang="fa-IR" sz="2200" dirty="0" smtClean="0"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 </a:t>
            </a:r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سرطان ملانوما</a:t>
            </a:r>
            <a:endParaRPr lang="en-US" sz="4000" dirty="0" smtClean="0">
              <a:solidFill>
                <a:schemeClr val="tx2">
                  <a:lumMod val="75000"/>
                </a:schemeClr>
              </a:solidFill>
              <a:cs typeface="B Nazanin" pitchFamily="2" charset="-78"/>
            </a:endParaRPr>
          </a:p>
          <a:p>
            <a:pPr lvl="0" algn="just"/>
            <a:r>
              <a:rPr lang="fa-IR" sz="3400" dirty="0" smtClean="0">
                <a:cs typeface="B Nazanin" pitchFamily="2" charset="-78"/>
              </a:rPr>
              <a:t>خطرناك ترين نوع سرطان</a:t>
            </a:r>
            <a:endParaRPr lang="en-US" sz="3400" dirty="0" smtClean="0">
              <a:cs typeface="B Nazanin" pitchFamily="2" charset="-78"/>
            </a:endParaRPr>
          </a:p>
          <a:p>
            <a:pPr lvl="0" algn="just"/>
            <a:r>
              <a:rPr lang="fa-IR" sz="3400" dirty="0" smtClean="0">
                <a:cs typeface="B Nazanin" pitchFamily="2" charset="-78"/>
              </a:rPr>
              <a:t>رشد بدخيم سلول هاي ملانوسيت (سلول هايي كه رنگدانه تيره پوست، مو، چشم و خال هاي بدن)</a:t>
            </a:r>
            <a:endParaRPr lang="en-US" sz="3400" dirty="0" smtClean="0">
              <a:cs typeface="B Nazanin" pitchFamily="2" charset="-78"/>
            </a:endParaRPr>
          </a:p>
          <a:p>
            <a:pPr lvl="0" algn="just"/>
            <a:r>
              <a:rPr lang="fa-IR" sz="3400" dirty="0" smtClean="0">
                <a:cs typeface="B Nazanin" pitchFamily="2" charset="-78"/>
              </a:rPr>
              <a:t>اگر زود تشخيص داده شود 100 درصد قابل درمان ولي اگر حالت تهاجمي پيدا كند برعكس است</a:t>
            </a:r>
            <a:endParaRPr lang="en-US" sz="3400" dirty="0" smtClean="0">
              <a:cs typeface="B Nazanin" pitchFamily="2" charset="-78"/>
            </a:endParaRPr>
          </a:p>
          <a:p>
            <a:pPr algn="just">
              <a:buNone/>
            </a:pPr>
            <a:r>
              <a:rPr lang="fa-IR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الگوهاي درماني</a:t>
            </a:r>
            <a:endParaRPr lang="en-US" sz="3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lvl="0" algn="just"/>
            <a:r>
              <a:rPr lang="fa-IR" sz="3400" dirty="0" smtClean="0">
                <a:cs typeface="B Nazanin" pitchFamily="2" charset="-78"/>
              </a:rPr>
              <a:t>جراحي: برداشتن قسمت بدخيم و كمي از بافت سالم</a:t>
            </a:r>
            <a:endParaRPr lang="en-US" sz="3400" dirty="0" smtClean="0">
              <a:cs typeface="B Nazanin" pitchFamily="2" charset="-78"/>
            </a:endParaRPr>
          </a:p>
          <a:p>
            <a:pPr lvl="0" algn="just"/>
            <a:r>
              <a:rPr lang="fa-IR" sz="3400" dirty="0" smtClean="0">
                <a:cs typeface="B Nazanin" pitchFamily="2" charset="-78"/>
              </a:rPr>
              <a:t>استفاده درماني از سرماي شديد با نيتروژن مايع</a:t>
            </a:r>
            <a:endParaRPr lang="en-US" sz="3400" dirty="0" smtClean="0">
              <a:cs typeface="B Nazanin" pitchFamily="2" charset="-78"/>
            </a:endParaRPr>
          </a:p>
          <a:p>
            <a:pPr lvl="0" algn="just"/>
            <a:r>
              <a:rPr lang="fa-IR" sz="3400" dirty="0" smtClean="0">
                <a:cs typeface="B Nazanin" pitchFamily="2" charset="-78"/>
              </a:rPr>
              <a:t>خشكاندن بافت ها با جريان الكتريكي پر فركانس</a:t>
            </a:r>
            <a:endParaRPr lang="en-US" sz="3400" dirty="0" smtClean="0">
              <a:cs typeface="B Nazanin" pitchFamily="2" charset="-78"/>
            </a:endParaRPr>
          </a:p>
          <a:p>
            <a:pPr lvl="0" algn="just"/>
            <a:r>
              <a:rPr lang="fa-IR" sz="3400" dirty="0" smtClean="0">
                <a:cs typeface="B Nazanin" pitchFamily="2" charset="-78"/>
              </a:rPr>
              <a:t>كورتاژ</a:t>
            </a:r>
            <a:endParaRPr lang="en-US" sz="3400" dirty="0" smtClean="0">
              <a:cs typeface="B Nazanin" pitchFamily="2" charset="-78"/>
            </a:endParaRPr>
          </a:p>
          <a:p>
            <a:pPr lvl="0" algn="just"/>
            <a:r>
              <a:rPr lang="fa-IR" sz="3400" dirty="0" smtClean="0">
                <a:cs typeface="B Nazanin" pitchFamily="2" charset="-78"/>
              </a:rPr>
              <a:t>پيوند پوست</a:t>
            </a:r>
            <a:endParaRPr lang="en-US" sz="3400" dirty="0" smtClean="0">
              <a:cs typeface="B Nazanin" pitchFamily="2" charset="-78"/>
            </a:endParaRPr>
          </a:p>
          <a:p>
            <a:pPr lvl="0" algn="just"/>
            <a:r>
              <a:rPr lang="fa-IR" sz="3400" dirty="0" smtClean="0">
                <a:cs typeface="B Nazanin" pitchFamily="2" charset="-78"/>
              </a:rPr>
              <a:t>ليزر</a:t>
            </a:r>
            <a:endParaRPr lang="en-US" sz="3400" dirty="0" smtClean="0">
              <a:cs typeface="B Nazanin" pitchFamily="2" charset="-78"/>
            </a:endParaRPr>
          </a:p>
          <a:p>
            <a:pPr lvl="0" algn="just"/>
            <a:r>
              <a:rPr lang="fa-IR" sz="3400" dirty="0" smtClean="0">
                <a:cs typeface="B Nazanin" pitchFamily="2" charset="-78"/>
              </a:rPr>
              <a:t>راديوتراپي با استفاده از اشعه</a:t>
            </a:r>
            <a:endParaRPr lang="en-US" sz="3400" dirty="0" smtClean="0">
              <a:cs typeface="B Nazanin" pitchFamily="2" charset="-78"/>
            </a:endParaRPr>
          </a:p>
          <a:p>
            <a:pPr lvl="0" algn="just"/>
            <a:r>
              <a:rPr lang="fa-IR" sz="3400" dirty="0" smtClean="0">
                <a:cs typeface="B Nazanin" pitchFamily="2" charset="-78"/>
              </a:rPr>
              <a:t>شيمي درماني كه به صورت موضعي، خوراكي و تزريقي انجام مي گيرد.</a:t>
            </a:r>
            <a:endParaRPr lang="en-US" sz="3400" dirty="0" smtClean="0">
              <a:cs typeface="B Nazanin" pitchFamily="2" charset="-78"/>
            </a:endParaRPr>
          </a:p>
          <a:p>
            <a:pPr lvl="0" algn="just"/>
            <a:r>
              <a:rPr lang="fa-IR" sz="3400" dirty="0" smtClean="0">
                <a:cs typeface="B Nazanin" pitchFamily="2" charset="-78"/>
              </a:rPr>
              <a:t>پرتو درماني، استفاده از رنگ ونور است</a:t>
            </a:r>
            <a:endParaRPr lang="fa-IR" sz="3400" dirty="0"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raffic" pitchFamily="2" charset="-78"/>
              </a:rPr>
              <a:t>سرطان پوست</a:t>
            </a:r>
            <a:endParaRPr lang="fa-IR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raffic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790688" cy="4800600"/>
          </a:xfrm>
        </p:spPr>
        <p:txBody>
          <a:bodyPr/>
          <a:lstStyle/>
          <a:p>
            <a:pPr>
              <a:buNone/>
            </a:pPr>
            <a:r>
              <a:rPr lang="fa-IR" dirty="0" smtClean="0">
                <a:solidFill>
                  <a:schemeClr val="tx2">
                    <a:lumMod val="75000"/>
                  </a:schemeClr>
                </a:solidFill>
                <a:cs typeface="B Titr" pitchFamily="2" charset="-78"/>
              </a:rPr>
              <a:t>توصيه آخر:</a:t>
            </a:r>
            <a:endParaRPr lang="en-US" dirty="0" smtClean="0">
              <a:solidFill>
                <a:schemeClr val="tx2">
                  <a:lumMod val="75000"/>
                </a:schemeClr>
              </a:solidFill>
              <a:cs typeface="B Titr" pitchFamily="2" charset="-78"/>
            </a:endParaRPr>
          </a:p>
          <a:p>
            <a:pPr algn="just"/>
            <a:r>
              <a:rPr lang="fa-IR" dirty="0" smtClean="0">
                <a:cs typeface="B Nazanin" pitchFamily="2" charset="-78"/>
              </a:rPr>
              <a:t>سرطان پوست يكي ازشايع ترين سرطان ها و قابل پيشگيري ترين سرطان ها است كه در نقاط برهنه بدن رخ مي دهد</a:t>
            </a:r>
            <a:endParaRPr lang="en-US" dirty="0" smtClean="0">
              <a:cs typeface="B Nazanin" pitchFamily="2" charset="-78"/>
            </a:endParaRPr>
          </a:p>
          <a:p>
            <a:pPr algn="just"/>
            <a:r>
              <a:rPr lang="fa-IR" dirty="0" smtClean="0">
                <a:cs typeface="B Nazanin" pitchFamily="2" charset="-78"/>
              </a:rPr>
              <a:t>در نتيجه پوشاندن نقاط باز و استفاده از كرم هاي ضد                                 آ فتاب با </a:t>
            </a:r>
            <a:r>
              <a:rPr lang="en-US" dirty="0" smtClean="0">
                <a:cs typeface="B Nazanin" pitchFamily="2" charset="-78"/>
              </a:rPr>
              <a:t>SPF</a:t>
            </a:r>
            <a:r>
              <a:rPr lang="fa-IR" dirty="0" smtClean="0">
                <a:cs typeface="B Nazanin" pitchFamily="2" charset="-78"/>
              </a:rPr>
              <a:t> بالاي 15 توصيه مي شود.</a:t>
            </a:r>
            <a:endParaRPr lang="en-US" dirty="0" smtClean="0">
              <a:cs typeface="B Nazanin" pitchFamily="2" charset="-78"/>
            </a:endParaRPr>
          </a:p>
          <a:p>
            <a:pPr algn="r">
              <a:buNone/>
            </a:pPr>
            <a:endParaRPr lang="fa-IR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990600" y="2157"/>
            <a:ext cx="8153400" cy="685584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52800" y="838200"/>
            <a:ext cx="3505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cs typeface="B Titr" pitchFamily="2" charset="-78"/>
              </a:rPr>
              <a:t>تغذيه در سالمندان</a:t>
            </a:r>
            <a:endParaRPr lang="fa-IR" sz="4000" dirty="0">
              <a:solidFill>
                <a:schemeClr val="tx2">
                  <a:lumMod val="75000"/>
                </a:schemeClr>
              </a:solidFill>
              <a:cs typeface="B Titr" pitchFamily="2" charset="-78"/>
            </a:endParaRPr>
          </a:p>
        </p:txBody>
      </p:sp>
      <p:pic>
        <p:nvPicPr>
          <p:cNvPr id="8" name="Content Placeholder 5" descr="old-man-mil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200" y="2286000"/>
            <a:ext cx="3324940" cy="26146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3200" dirty="0" smtClean="0">
                <a:cs typeface="B Traffic" pitchFamily="2" charset="-78"/>
              </a:rPr>
              <a:t>تغذيه در سالمندان</a:t>
            </a:r>
            <a:endParaRPr lang="fa-IR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raffic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790688" cy="5105400"/>
          </a:xfrm>
        </p:spPr>
        <p:txBody>
          <a:bodyPr>
            <a:normAutofit/>
          </a:bodyPr>
          <a:lstStyle/>
          <a:p>
            <a:pPr algn="just"/>
            <a:r>
              <a:rPr lang="fa-IR" dirty="0" smtClean="0">
                <a:cs typeface="B Nazanin" pitchFamily="2" charset="-78"/>
              </a:rPr>
              <a:t>مشكلات عمده دوران سالمندي</a:t>
            </a:r>
            <a:endParaRPr lang="en-US" dirty="0" smtClean="0">
              <a:cs typeface="B Nazanin" pitchFamily="2" charset="-78"/>
            </a:endParaRPr>
          </a:p>
          <a:p>
            <a:pPr lvl="0" algn="just"/>
            <a:r>
              <a:rPr lang="fa-IR" dirty="0" smtClean="0">
                <a:cs typeface="B Nazanin" pitchFamily="2" charset="-78"/>
              </a:rPr>
              <a:t>مشكلات روحي به ويژه ديداري و شنيداري</a:t>
            </a:r>
            <a:endParaRPr lang="en-US" dirty="0" smtClean="0">
              <a:cs typeface="B Nazanin" pitchFamily="2" charset="-78"/>
            </a:endParaRPr>
          </a:p>
          <a:p>
            <a:pPr lvl="0" algn="just"/>
            <a:r>
              <a:rPr lang="fa-IR" dirty="0" smtClean="0">
                <a:cs typeface="B Nazanin" pitchFamily="2" charset="-78"/>
              </a:rPr>
              <a:t>مشكلات حرکتي كه ممكن است موجب خانه نشيني شود</a:t>
            </a:r>
            <a:endParaRPr lang="en-US" dirty="0" smtClean="0">
              <a:cs typeface="B Nazanin" pitchFamily="2" charset="-78"/>
            </a:endParaRPr>
          </a:p>
          <a:p>
            <a:pPr lvl="0" algn="just"/>
            <a:r>
              <a:rPr lang="fa-IR" dirty="0" smtClean="0">
                <a:cs typeface="B Nazanin" pitchFamily="2" charset="-78"/>
              </a:rPr>
              <a:t>كاهش نيرو</a:t>
            </a:r>
            <a:endParaRPr lang="en-US" dirty="0" smtClean="0">
              <a:cs typeface="B Nazanin" pitchFamily="2" charset="-78"/>
            </a:endParaRPr>
          </a:p>
          <a:p>
            <a:pPr lvl="0" algn="just"/>
            <a:r>
              <a:rPr lang="fa-IR" dirty="0" smtClean="0">
                <a:cs typeface="B Nazanin" pitchFamily="2" charset="-78"/>
              </a:rPr>
              <a:t>بيخوابي</a:t>
            </a:r>
            <a:endParaRPr lang="en-US" dirty="0" smtClean="0">
              <a:cs typeface="B Nazanin" pitchFamily="2" charset="-78"/>
            </a:endParaRPr>
          </a:p>
          <a:p>
            <a:pPr lvl="0" algn="just"/>
            <a:r>
              <a:rPr lang="fa-IR" dirty="0" smtClean="0">
                <a:cs typeface="B Nazanin" pitchFamily="2" charset="-78"/>
              </a:rPr>
              <a:t>فراموشي به علت تغييرات فيزيولوژيك مغز</a:t>
            </a:r>
            <a:endParaRPr lang="en-US" dirty="0" smtClean="0">
              <a:cs typeface="B Nazanin" pitchFamily="2" charset="-78"/>
            </a:endParaRPr>
          </a:p>
          <a:p>
            <a:pPr lvl="0" algn="just"/>
            <a:r>
              <a:rPr lang="fa-IR" dirty="0" smtClean="0">
                <a:cs typeface="B Nazanin" pitchFamily="2" charset="-78"/>
              </a:rPr>
              <a:t>تغيير حس بويايي و به دنبال آن سوء تغذيه</a:t>
            </a:r>
            <a:endParaRPr lang="en-US" dirty="0" smtClean="0">
              <a:cs typeface="B Nazanin" pitchFamily="2" charset="-78"/>
            </a:endParaRPr>
          </a:p>
          <a:p>
            <a:pPr algn="r">
              <a:buNone/>
            </a:pPr>
            <a:endParaRPr lang="fa-IR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3200" dirty="0" smtClean="0">
                <a:cs typeface="B Traffic" pitchFamily="2" charset="-78"/>
              </a:rPr>
              <a:t>تغذيه در سالمندان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47800"/>
            <a:ext cx="7638288" cy="5105400"/>
          </a:xfrm>
        </p:spPr>
        <p:txBody>
          <a:bodyPr>
            <a:normAutofit/>
          </a:bodyPr>
          <a:lstStyle/>
          <a:p>
            <a:pPr algn="just"/>
            <a:r>
              <a:rPr lang="fa-IR" dirty="0" smtClean="0">
                <a:cs typeface="B Nazanin" pitchFamily="2" charset="-78"/>
              </a:rPr>
              <a:t>عوامل مؤثر در ايجاد مشكلات تغذيه اي سالمندان</a:t>
            </a:r>
          </a:p>
          <a:p>
            <a:pPr algn="just">
              <a:buNone/>
            </a:pPr>
            <a:endParaRPr lang="en-US" sz="900" dirty="0" smtClean="0">
              <a:cs typeface="B Nazanin" pitchFamily="2" charset="-78"/>
            </a:endParaRPr>
          </a:p>
          <a:p>
            <a:pPr lvl="0" algn="just"/>
            <a:r>
              <a:rPr lang="fa-IR" dirty="0" smtClean="0">
                <a:cs typeface="B Nazanin" pitchFamily="2" charset="-78"/>
              </a:rPr>
              <a:t>عوامل جسماني: </a:t>
            </a:r>
          </a:p>
          <a:p>
            <a:pPr lvl="0" algn="just">
              <a:buNone/>
            </a:pPr>
            <a:r>
              <a:rPr lang="fa-IR" dirty="0" smtClean="0">
                <a:cs typeface="B Nazanin" pitchFamily="2" charset="-78"/>
              </a:rPr>
              <a:t>   مانند كاهش كل انرژي مورد نياز- بيماريهاي مزمن-     بي اشتهايي- خرابي دندان ها- مشكلات گوارشي- ناتواني جسمي- تغيير حس چشايي</a:t>
            </a:r>
          </a:p>
          <a:p>
            <a:pPr lvl="0" algn="just"/>
            <a:endParaRPr lang="en-US" sz="800" dirty="0" smtClean="0">
              <a:cs typeface="B Nazanin" pitchFamily="2" charset="-78"/>
            </a:endParaRPr>
          </a:p>
          <a:p>
            <a:pPr lvl="0" algn="just"/>
            <a:r>
              <a:rPr lang="fa-IR" dirty="0" smtClean="0">
                <a:cs typeface="B Nazanin" pitchFamily="2" charset="-78"/>
              </a:rPr>
              <a:t>مشكلات روحي- رواني: افسردگي- از دست دادن همسر</a:t>
            </a:r>
          </a:p>
          <a:p>
            <a:pPr lvl="0" algn="just">
              <a:buNone/>
            </a:pPr>
            <a:endParaRPr lang="en-US" sz="800" dirty="0" smtClean="0">
              <a:cs typeface="B Nazanin" pitchFamily="2" charset="-78"/>
            </a:endParaRPr>
          </a:p>
          <a:p>
            <a:pPr lvl="0" algn="just"/>
            <a:r>
              <a:rPr lang="fa-IR" dirty="0" smtClean="0">
                <a:cs typeface="B Nazanin" pitchFamily="2" charset="-78"/>
              </a:rPr>
              <a:t>مشكلات اقتصادي: درآمد كم- كمبود امكانات براي تهيه غذاي مناسب- زندگي در آسايشگاه</a:t>
            </a:r>
            <a:endParaRPr lang="en-US" dirty="0"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28600"/>
            <a:ext cx="7650480" cy="64008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fa-IR" sz="2500" b="1" dirty="0" smtClean="0">
                <a:solidFill>
                  <a:schemeClr val="tx2">
                    <a:lumMod val="75000"/>
                  </a:schemeClr>
                </a:solidFill>
                <a:cs typeface="B Titr" pitchFamily="2" charset="-78"/>
              </a:rPr>
              <a:t>نياز هاي تغذيه اي سالمندان</a:t>
            </a:r>
          </a:p>
          <a:p>
            <a:pPr algn="just">
              <a:buNone/>
            </a:pPr>
            <a:endParaRPr lang="en-US" sz="800" dirty="0" smtClean="0">
              <a:cs typeface="B Nazanin" pitchFamily="2" charset="-78"/>
            </a:endParaRPr>
          </a:p>
          <a:p>
            <a:pPr lvl="0" algn="just"/>
            <a:r>
              <a:rPr lang="fa-IR" dirty="0" smtClean="0">
                <a:cs typeface="B Nazanin" pitchFamily="2" charset="-78"/>
              </a:rPr>
              <a:t>ميزان انرژي مورد نياز: با افزايش سن ميزان انرژي موردنياز كاهش يافته كه علت آن كاهش سوخت و ساز بدن، فعاليت جسمي وكاهش توده عضلاني مي باشد. در صورت دريافت مازاد انرژي مشكلات زير ايجاد مي گردد: چاقي، فشارخون، مشكلات قلبي عروقي و...</a:t>
            </a:r>
          </a:p>
          <a:p>
            <a:pPr lvl="0" algn="just"/>
            <a:endParaRPr lang="en-US" dirty="0" smtClean="0">
              <a:cs typeface="B Nazanin" pitchFamily="2" charset="-78"/>
            </a:endParaRPr>
          </a:p>
          <a:p>
            <a:pPr algn="just"/>
            <a:r>
              <a:rPr lang="fa-IR" dirty="0" smtClean="0">
                <a:cs typeface="B Nazanin" pitchFamily="2" charset="-78"/>
              </a:rPr>
              <a:t>ميزان انرژي باتوجه به سن، قد، وزن و... تعيين مي گردد</a:t>
            </a:r>
            <a:endParaRPr lang="en-US" dirty="0" smtClean="0">
              <a:cs typeface="B Nazanin" pitchFamily="2" charset="-78"/>
            </a:endParaRPr>
          </a:p>
          <a:p>
            <a:pPr lvl="0" algn="just">
              <a:buNone/>
            </a:pPr>
            <a:endParaRPr lang="en-US" dirty="0" smtClean="0">
              <a:cs typeface="B Nazanin" pitchFamily="2" charset="-78"/>
            </a:endParaRPr>
          </a:p>
          <a:p>
            <a:pPr algn="just">
              <a:buNone/>
            </a:pPr>
            <a:endParaRPr lang="fa-IR" dirty="0"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381000"/>
            <a:ext cx="7498080" cy="4800600"/>
          </a:xfrm>
        </p:spPr>
        <p:txBody>
          <a:bodyPr/>
          <a:lstStyle/>
          <a:p>
            <a:pPr algn="just">
              <a:buNone/>
            </a:pPr>
            <a:r>
              <a:rPr lang="fa-IR" dirty="0" smtClean="0">
                <a:solidFill>
                  <a:schemeClr val="tx2">
                    <a:lumMod val="75000"/>
                  </a:schemeClr>
                </a:solidFill>
                <a:cs typeface="B Nazanin" pitchFamily="2" charset="-78"/>
                <a:sym typeface="Wingdings"/>
              </a:rPr>
              <a:t></a:t>
            </a:r>
            <a:r>
              <a:rPr lang="fa-IR" dirty="0" smtClean="0">
                <a:cs typeface="B Nazanin" pitchFamily="2" charset="-78"/>
              </a:rPr>
              <a:t>سالمندان قفس طلایی را دوست ندارند، اگر تجارب گذشته آنان در دهلیزهای گذشته عمر به حساب نیایند، از محبت های آلوده به ترحم، حالت انزوا می یابند و به گوشه عزلت و افسردگی می خزند. </a:t>
            </a:r>
          </a:p>
          <a:p>
            <a:pPr algn="just">
              <a:buNone/>
            </a:pPr>
            <a:endParaRPr lang="fa-IR" sz="800" dirty="0" smtClean="0">
              <a:cs typeface="B Nazanin" pitchFamily="2" charset="-78"/>
            </a:endParaRPr>
          </a:p>
          <a:p>
            <a:pPr algn="just">
              <a:buNone/>
            </a:pPr>
            <a:r>
              <a:rPr lang="fa-IR" dirty="0" smtClean="0">
                <a:solidFill>
                  <a:schemeClr val="tx2">
                    <a:lumMod val="75000"/>
                  </a:schemeClr>
                </a:solidFill>
                <a:cs typeface="B Nazanin" pitchFamily="2" charset="-78"/>
                <a:sym typeface="Wingdings"/>
              </a:rPr>
              <a:t></a:t>
            </a:r>
            <a:r>
              <a:rPr lang="fa-IR" dirty="0" smtClean="0">
                <a:cs typeface="B Nazanin" pitchFamily="2" charset="-78"/>
              </a:rPr>
              <a:t>تغذیه آنان باید مورد توجه قرار گیرد تا عوارض تغییرات آتروفیک و کوچک شدن اندام که عدم تعادل متابولیسمی را پی آمد خواهد داشت، عارضشان نگردد.</a:t>
            </a:r>
            <a:endParaRPr lang="en-US" dirty="0" smtClean="0">
              <a:cs typeface="B Nazanin" pitchFamily="2" charset="-78"/>
            </a:endParaRPr>
          </a:p>
          <a:p>
            <a:pPr algn="just">
              <a:buNone/>
            </a:pPr>
            <a:endParaRPr lang="fa-IR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143000"/>
          </a:xfrm>
        </p:spPr>
        <p:txBody>
          <a:bodyPr>
            <a:normAutofit/>
          </a:bodyPr>
          <a:lstStyle/>
          <a:p>
            <a:pPr algn="r"/>
            <a:r>
              <a:rPr lang="fa-IR" sz="3200" dirty="0" smtClean="0">
                <a:cs typeface="B Traffic" pitchFamily="2" charset="-78"/>
              </a:rPr>
              <a:t>تغذيه در سالمندان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914400"/>
            <a:ext cx="7714488" cy="5715000"/>
          </a:xfrm>
        </p:spPr>
        <p:txBody>
          <a:bodyPr>
            <a:normAutofit fontScale="92500" lnSpcReduction="20000"/>
          </a:bodyPr>
          <a:lstStyle/>
          <a:p>
            <a:pPr lvl="0" algn="just">
              <a:buNone/>
            </a:pPr>
            <a:r>
              <a:rPr lang="fa-I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ميزان درشت مغذي هاي مورد نياز</a:t>
            </a:r>
            <a:endParaRPr lang="en-US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algn="just"/>
            <a:r>
              <a:rPr lang="fa-IR" dirty="0" smtClean="0">
                <a:cs typeface="B Nazanin" pitchFamily="2" charset="-78"/>
              </a:rPr>
              <a:t>الف) ميزان پروتئين موردنياز: با افزايش سن توده عضلاني و ذخيره چربي بدن كاهش مي يابد.اما ميزان پروتئين مورد نياز نه تنها كاهش نيافته بلكه بيشتر مي شود(مخصوصاً در شرايط ابتلا به بيماري ها و عفونت ها)</a:t>
            </a:r>
          </a:p>
          <a:p>
            <a:pPr algn="just"/>
            <a:endParaRPr lang="en-US" sz="600" dirty="0" smtClean="0">
              <a:cs typeface="B Nazanin" pitchFamily="2" charset="-78"/>
            </a:endParaRPr>
          </a:p>
          <a:p>
            <a:pPr algn="just"/>
            <a:r>
              <a:rPr lang="fa-IR" dirty="0" smtClean="0">
                <a:cs typeface="B Nazanin" pitchFamily="2" charset="-78"/>
              </a:rPr>
              <a:t>ب) ميزان كربوهيدرات موردنياز روزانه:</a:t>
            </a:r>
            <a:endParaRPr lang="en-US" dirty="0" smtClean="0">
              <a:cs typeface="B Nazanin" pitchFamily="2" charset="-78"/>
            </a:endParaRPr>
          </a:p>
          <a:p>
            <a:pPr algn="just">
              <a:buNone/>
            </a:pPr>
            <a:r>
              <a:rPr lang="fa-IR" dirty="0" smtClean="0">
                <a:cs typeface="B Nazanin" pitchFamily="2" charset="-78"/>
              </a:rPr>
              <a:t>65-45 درصدكالري روزانه از كربوهيدرات ها بايد تأمين شود. كربوهيدرات هاي پيچيده مناسب تر هستند از جمله:  حبوبات- غلات كامل- سبزيجات و ميوه ها</a:t>
            </a:r>
          </a:p>
          <a:p>
            <a:pPr algn="just">
              <a:buNone/>
            </a:pPr>
            <a:endParaRPr lang="en-US" sz="600" dirty="0" smtClean="0">
              <a:cs typeface="B Nazanin" pitchFamily="2" charset="-78"/>
            </a:endParaRPr>
          </a:p>
          <a:p>
            <a:pPr algn="just"/>
            <a:r>
              <a:rPr lang="fa-IR" dirty="0" smtClean="0">
                <a:cs typeface="B Nazanin" pitchFamily="2" charset="-78"/>
              </a:rPr>
              <a:t>ج) ميزان چربي موردنياز روزانه:</a:t>
            </a:r>
            <a:endParaRPr lang="en-US" dirty="0" smtClean="0">
              <a:cs typeface="B Nazanin" pitchFamily="2" charset="-78"/>
            </a:endParaRPr>
          </a:p>
          <a:p>
            <a:pPr algn="just">
              <a:buNone/>
            </a:pPr>
            <a:r>
              <a:rPr lang="fa-IR" dirty="0" smtClean="0">
                <a:cs typeface="B Nazanin" pitchFamily="2" charset="-78"/>
              </a:rPr>
              <a:t>35-20 درصد كالري روزانه از چربي ها اسيد هاي چرب با پيوند دوگانه بايد تأمين شود.</a:t>
            </a:r>
            <a:endParaRPr lang="en-US" dirty="0" smtClean="0">
              <a:cs typeface="B Nazanin" pitchFamily="2" charset="-78"/>
            </a:endParaRPr>
          </a:p>
          <a:p>
            <a:pPr algn="just">
              <a:buNone/>
            </a:pPr>
            <a:r>
              <a:rPr lang="fa-IR" dirty="0" smtClean="0">
                <a:cs typeface="B Nazanin" pitchFamily="2" charset="-78"/>
              </a:rPr>
              <a:t>دريافت كلسترول بايد كمتر از 300 ميلي گرم در روز باشد.</a:t>
            </a:r>
            <a:endParaRPr lang="fa-IR" dirty="0"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3200" dirty="0" smtClean="0">
                <a:cs typeface="B Traffic" pitchFamily="2" charset="-78"/>
              </a:rPr>
              <a:t>تغذيه در سالمندان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19200"/>
            <a:ext cx="7790688" cy="5334000"/>
          </a:xfrm>
        </p:spPr>
        <p:txBody>
          <a:bodyPr>
            <a:normAutofit fontScale="92500" lnSpcReduction="10000"/>
          </a:bodyPr>
          <a:lstStyle/>
          <a:p>
            <a:pPr lvl="0" algn="just">
              <a:buNone/>
            </a:pPr>
            <a:r>
              <a:rPr lang="fa-I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ميزان مايعات مورد نياز:</a:t>
            </a:r>
            <a:endParaRPr lang="en-US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algn="just"/>
            <a:r>
              <a:rPr lang="fa-IR" dirty="0" smtClean="0">
                <a:cs typeface="B Nazanin" pitchFamily="2" charset="-78"/>
              </a:rPr>
              <a:t>توجه به دريافت كافي مايعات در سالمندان مسئله مهمي     مي باشد. علائم كمبودآب بدن شامل: خشكي لب ها- گود افتادن چشمها- تب- يبوست- كاهش حجم ادرار- تهوع است</a:t>
            </a:r>
            <a:endParaRPr lang="en-US" dirty="0" smtClean="0">
              <a:cs typeface="B Nazanin" pitchFamily="2" charset="-78"/>
            </a:endParaRPr>
          </a:p>
          <a:p>
            <a:pPr algn="just"/>
            <a:r>
              <a:rPr lang="fa-IR" dirty="0" smtClean="0">
                <a:cs typeface="B Nazanin" pitchFamily="2" charset="-78"/>
              </a:rPr>
              <a:t>اين مسئله در مورد سالمنداني كه در مناطق گرم زندگي                 مي كنند، شايع است</a:t>
            </a:r>
            <a:endParaRPr lang="en-US" dirty="0" smtClean="0">
              <a:cs typeface="B Nazanin" pitchFamily="2" charset="-78"/>
            </a:endParaRPr>
          </a:p>
          <a:p>
            <a:pPr algn="just"/>
            <a:r>
              <a:rPr lang="fa-IR" dirty="0" smtClean="0">
                <a:cs typeface="B Nazanin" pitchFamily="2" charset="-78"/>
              </a:rPr>
              <a:t>توصيه مي شود روزانه 6 ليوان مايعات مصرف شود</a:t>
            </a:r>
            <a:endParaRPr lang="en-US" dirty="0" smtClean="0">
              <a:cs typeface="B Nazanin" pitchFamily="2" charset="-78"/>
            </a:endParaRPr>
          </a:p>
          <a:p>
            <a:pPr lvl="0" algn="just"/>
            <a:r>
              <a:rPr lang="fa-IR" dirty="0" smtClean="0">
                <a:cs typeface="B Nazanin" pitchFamily="2" charset="-78"/>
              </a:rPr>
              <a:t>ويتامين ها و مواد معدني مورد نياز سالمندان</a:t>
            </a:r>
            <a:endParaRPr lang="en-US" dirty="0" smtClean="0">
              <a:cs typeface="B Nazanin" pitchFamily="2" charset="-78"/>
            </a:endParaRPr>
          </a:p>
          <a:p>
            <a:pPr algn="just"/>
            <a:r>
              <a:rPr lang="fa-IR" dirty="0" smtClean="0">
                <a:cs typeface="B Nazanin" pitchFamily="2" charset="-78"/>
              </a:rPr>
              <a:t>مهمترين ويتامين هاي مورد نياز سالمندان ويتامين هاي </a:t>
            </a:r>
            <a:r>
              <a:rPr lang="en-US" dirty="0" smtClean="0">
                <a:cs typeface="B Nazanin" pitchFamily="2" charset="-78"/>
              </a:rPr>
              <a:t>D</a:t>
            </a:r>
            <a:r>
              <a:rPr lang="fa-IR" dirty="0" smtClean="0">
                <a:cs typeface="B Nazanin" pitchFamily="2" charset="-78"/>
              </a:rPr>
              <a:t> و </a:t>
            </a:r>
            <a:r>
              <a:rPr lang="en-US" dirty="0" smtClean="0">
                <a:cs typeface="B Nazanin" pitchFamily="2" charset="-78"/>
              </a:rPr>
              <a:t>B</a:t>
            </a:r>
            <a:r>
              <a:rPr lang="en-US" baseline="-25000" dirty="0" smtClean="0">
                <a:cs typeface="B Nazanin" pitchFamily="2" charset="-78"/>
              </a:rPr>
              <a:t>12</a:t>
            </a:r>
            <a:r>
              <a:rPr lang="fa-IR" dirty="0" smtClean="0">
                <a:cs typeface="B Nazanin" pitchFamily="2" charset="-78"/>
              </a:rPr>
              <a:t> هستند که به دليل كاهش اسيد معده و مصرف كمتر منابع اين ويتامين است</a:t>
            </a:r>
            <a:endParaRPr lang="en-US" dirty="0" smtClean="0">
              <a:cs typeface="B Nazanin" pitchFamily="2" charset="-78"/>
            </a:endParaRPr>
          </a:p>
          <a:p>
            <a:pPr algn="just"/>
            <a:endParaRPr lang="fa-IR" dirty="0"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76200"/>
            <a:ext cx="7498080" cy="1143000"/>
          </a:xfrm>
        </p:spPr>
        <p:txBody>
          <a:bodyPr>
            <a:normAutofit/>
          </a:bodyPr>
          <a:lstStyle/>
          <a:p>
            <a:pPr algn="r"/>
            <a:r>
              <a:rPr lang="fa-IR" sz="3200" dirty="0" smtClean="0">
                <a:cs typeface="B Traffic" pitchFamily="2" charset="-78"/>
              </a:rPr>
              <a:t>تغذيه در سالمندان</a:t>
            </a:r>
            <a:endParaRPr lang="fa-IR" sz="3200" dirty="0">
              <a:cs typeface="B Traffic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990600"/>
            <a:ext cx="7714488" cy="56388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fa-IR" dirty="0" smtClean="0">
                <a:cs typeface="B Nazanin" pitchFamily="2" charset="-78"/>
              </a:rPr>
              <a:t>برخي سالمندان به علت مشكلات دندان از مصرف ميوه و سبزي خودداري مي كنند كه در اين صورت بايد ويتامين </a:t>
            </a:r>
            <a:r>
              <a:rPr lang="en-US" dirty="0" smtClean="0">
                <a:cs typeface="B Nazanin" pitchFamily="2" charset="-78"/>
              </a:rPr>
              <a:t>C</a:t>
            </a:r>
            <a:r>
              <a:rPr lang="fa-IR" dirty="0" smtClean="0">
                <a:cs typeface="B Nazanin" pitchFamily="2" charset="-78"/>
              </a:rPr>
              <a:t> را مصرف كنند.</a:t>
            </a:r>
            <a:endParaRPr lang="en-US" dirty="0" smtClean="0">
              <a:cs typeface="B Nazanin" pitchFamily="2" charset="-78"/>
            </a:endParaRPr>
          </a:p>
          <a:p>
            <a:pPr algn="just"/>
            <a:r>
              <a:rPr lang="fa-IR" dirty="0" smtClean="0">
                <a:cs typeface="B Nazanin" pitchFamily="2" charset="-78"/>
              </a:rPr>
              <a:t>دريافت ويتامين </a:t>
            </a:r>
            <a:r>
              <a:rPr lang="en-US" dirty="0" smtClean="0">
                <a:cs typeface="B Nazanin" pitchFamily="2" charset="-78"/>
              </a:rPr>
              <a:t>E</a:t>
            </a:r>
            <a:r>
              <a:rPr lang="fa-IR" dirty="0" smtClean="0">
                <a:cs typeface="B Nazanin" pitchFamily="2" charset="-78"/>
              </a:rPr>
              <a:t> به دليل خاصيت آنتي اكسيداني قوي و ويتامين فولیک اسید كافي جهت كاهش هموسيستين خون( عامل خطرزا در بيماري آلزايمر، پاركينسون) توصيه ميگردد.</a:t>
            </a:r>
          </a:p>
          <a:p>
            <a:pPr algn="just"/>
            <a:endParaRPr lang="en-US" dirty="0" smtClean="0">
              <a:cs typeface="B Nazanin" pitchFamily="2" charset="-78"/>
            </a:endParaRPr>
          </a:p>
          <a:p>
            <a:pPr algn="just"/>
            <a:r>
              <a:rPr lang="fa-IR" dirty="0" smtClean="0">
                <a:cs typeface="B Nazanin" pitchFamily="2" charset="-78"/>
              </a:rPr>
              <a:t>ويتامين </a:t>
            </a:r>
            <a:r>
              <a:rPr lang="en-US" dirty="0" smtClean="0">
                <a:cs typeface="B Nazanin" pitchFamily="2" charset="-78"/>
              </a:rPr>
              <a:t>D</a:t>
            </a:r>
            <a:r>
              <a:rPr lang="fa-IR" dirty="0" smtClean="0">
                <a:cs typeface="B Nazanin" pitchFamily="2" charset="-78"/>
              </a:rPr>
              <a:t>: يكي از مهمترين ويتامين هاي بدن است كه به دليل كاهش قدرت سنتز در پوست و كاهش مواجهه با نور خورشيد باعث مشكلات عديده ای  است مي شود.</a:t>
            </a:r>
          </a:p>
          <a:p>
            <a:pPr algn="just"/>
            <a:endParaRPr lang="en-US" dirty="0" smtClean="0">
              <a:cs typeface="B Nazanin" pitchFamily="2" charset="-78"/>
            </a:endParaRPr>
          </a:p>
          <a:p>
            <a:pPr algn="just"/>
            <a:r>
              <a:rPr lang="fa-IR" dirty="0" smtClean="0">
                <a:cs typeface="B Nazanin" pitchFamily="2" charset="-78"/>
              </a:rPr>
              <a:t>مهمترين ماده معدني مورد نياز سالمندان كلسيم است. عواملي متعددي باعث كاهش كلسيم در بدن ميشود:مشكلات گوارشي- مشكلات كليوي- متابوليسم استخوان ها- كم تحركي- عدم مصرف شير و ديگر لبنيات به دليل عدم تحمل لاكتوز</a:t>
            </a:r>
            <a:endParaRPr lang="en-US" dirty="0" smtClean="0">
              <a:cs typeface="B Nazanin" pitchFamily="2" charset="-78"/>
            </a:endParaRPr>
          </a:p>
          <a:p>
            <a:pPr algn="just">
              <a:buNone/>
            </a:pPr>
            <a:endParaRPr lang="fa-IR" dirty="0"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3200" dirty="0" smtClean="0">
                <a:cs typeface="B Traffic" pitchFamily="2" charset="-78"/>
              </a:rPr>
              <a:t>تغذيه در سالمندان</a:t>
            </a:r>
            <a:endParaRPr lang="fa-IR" sz="3200" dirty="0">
              <a:cs typeface="B Traffic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fa-IR" dirty="0" smtClean="0">
                <a:cs typeface="B Nazanin" pitchFamily="2" charset="-78"/>
              </a:rPr>
              <a:t>اصول كلي در مورد سالمندان</a:t>
            </a:r>
            <a:endParaRPr lang="en-US" dirty="0" smtClean="0">
              <a:cs typeface="B Nazanin" pitchFamily="2" charset="-78"/>
            </a:endParaRPr>
          </a:p>
          <a:p>
            <a:pPr lvl="0"/>
            <a:r>
              <a:rPr lang="fa-IR" dirty="0" smtClean="0">
                <a:cs typeface="B Nazanin" pitchFamily="2" charset="-78"/>
              </a:rPr>
              <a:t>توجه و رسيدگي به بهداشت دهان ودندان</a:t>
            </a:r>
            <a:endParaRPr lang="en-US" dirty="0" smtClean="0">
              <a:cs typeface="B Nazanin" pitchFamily="2" charset="-78"/>
            </a:endParaRPr>
          </a:p>
          <a:p>
            <a:pPr lvl="0"/>
            <a:r>
              <a:rPr lang="fa-IR" dirty="0" smtClean="0">
                <a:cs typeface="B Nazanin" pitchFamily="2" charset="-78"/>
              </a:rPr>
              <a:t>مصرف 6-5 ليوان آب در روز</a:t>
            </a:r>
            <a:endParaRPr lang="en-US" dirty="0" smtClean="0">
              <a:cs typeface="B Nazanin" pitchFamily="2" charset="-78"/>
            </a:endParaRPr>
          </a:p>
          <a:p>
            <a:pPr lvl="0"/>
            <a:r>
              <a:rPr lang="fa-IR" dirty="0" smtClean="0">
                <a:cs typeface="B Nazanin" pitchFamily="2" charset="-78"/>
              </a:rPr>
              <a:t>استفاده از گروه هاي غذايي مختلف در روز</a:t>
            </a:r>
            <a:endParaRPr lang="en-US" dirty="0" smtClean="0">
              <a:cs typeface="B Nazanin" pitchFamily="2" charset="-78"/>
            </a:endParaRPr>
          </a:p>
          <a:p>
            <a:pPr lvl="0"/>
            <a:r>
              <a:rPr lang="fa-IR" dirty="0" smtClean="0">
                <a:cs typeface="B Nazanin" pitchFamily="2" charset="-78"/>
              </a:rPr>
              <a:t>مصرف ميزان كافي از ميوه جات و سبزي جات</a:t>
            </a:r>
            <a:endParaRPr lang="en-US" dirty="0" smtClean="0">
              <a:cs typeface="B Nazanin" pitchFamily="2" charset="-78"/>
            </a:endParaRPr>
          </a:p>
          <a:p>
            <a:pPr lvl="0"/>
            <a:r>
              <a:rPr lang="fa-IR" dirty="0" smtClean="0">
                <a:cs typeface="B Nazanin" pitchFamily="2" charset="-78"/>
              </a:rPr>
              <a:t>استفاده از نان هاي سبوس دار</a:t>
            </a:r>
            <a:endParaRPr lang="en-US" dirty="0" smtClean="0">
              <a:cs typeface="B Nazanin" pitchFamily="2" charset="-78"/>
            </a:endParaRPr>
          </a:p>
          <a:p>
            <a:pPr lvl="0"/>
            <a:r>
              <a:rPr lang="fa-IR" dirty="0" smtClean="0">
                <a:cs typeface="B Nazanin" pitchFamily="2" charset="-78"/>
              </a:rPr>
              <a:t>محدود كردن مصرف غذاهاي پرچرب و شيريني ها</a:t>
            </a:r>
            <a:endParaRPr lang="en-US" dirty="0" smtClean="0">
              <a:cs typeface="B Nazanin" pitchFamily="2" charset="-78"/>
            </a:endParaRPr>
          </a:p>
          <a:p>
            <a:pPr lvl="0"/>
            <a:r>
              <a:rPr lang="fa-IR" dirty="0" smtClean="0">
                <a:cs typeface="B Nazanin" pitchFamily="2" charset="-78"/>
              </a:rPr>
              <a:t>مصرف كافي لبنيات</a:t>
            </a:r>
            <a:endParaRPr lang="en-US" dirty="0" smtClean="0">
              <a:cs typeface="B Nazanin" pitchFamily="2" charset="-78"/>
            </a:endParaRPr>
          </a:p>
          <a:p>
            <a:pPr lvl="0"/>
            <a:r>
              <a:rPr lang="fa-IR" dirty="0" smtClean="0">
                <a:cs typeface="B Nazanin" pitchFamily="2" charset="-78"/>
              </a:rPr>
              <a:t>داشتن نرمش و تحرك روزانه</a:t>
            </a:r>
            <a:endParaRPr lang="en-US" dirty="0" smtClean="0">
              <a:cs typeface="B Nazanin" pitchFamily="2" charset="-78"/>
            </a:endParaRPr>
          </a:p>
          <a:p>
            <a:pPr algn="r">
              <a:buNone/>
            </a:pPr>
            <a:endParaRPr lang="fa-IR"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990600" y="0"/>
            <a:ext cx="8153400" cy="6857999"/>
          </a:xfrm>
          <a:prstGeom prst="rect">
            <a:avLst/>
          </a:prstGeom>
        </p:spPr>
      </p:pic>
      <p:pic>
        <p:nvPicPr>
          <p:cNvPr id="5" name="Picture 4" descr="Hydrangea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181600"/>
            <a:ext cx="7498080" cy="1143000"/>
          </a:xfrm>
        </p:spPr>
        <p:txBody>
          <a:bodyPr>
            <a:noAutofit/>
          </a:bodyPr>
          <a:lstStyle/>
          <a:p>
            <a:r>
              <a:rPr lang="fa-IR" sz="8800" dirty="0" smtClean="0">
                <a:cs typeface="B Titr" pitchFamily="2" charset="-78"/>
              </a:rPr>
              <a:t>با تشکر </a:t>
            </a:r>
            <a:endParaRPr lang="fa-IR" sz="8800" dirty="0">
              <a:cs typeface="B Titr" pitchFamily="2" charset="-7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2500" dirty="0" smtClean="0">
                <a:cs typeface="B Titr" pitchFamily="2" charset="-78"/>
              </a:rPr>
              <a:t>مشکلات دارو و درمان در سالمندان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96646" indent="-514350">
              <a:lnSpc>
                <a:spcPct val="150000"/>
              </a:lnSpc>
              <a:buFont typeface="+mj-lt"/>
              <a:buAutoNum type="arabicParenR"/>
            </a:pPr>
            <a:r>
              <a:rPr lang="fa-IR" dirty="0" smtClean="0">
                <a:cs typeface="B Nazanin" pitchFamily="2" charset="-78"/>
              </a:rPr>
              <a:t>متابولیسم دارویی در افراد مسن</a:t>
            </a:r>
          </a:p>
          <a:p>
            <a:pPr marL="596646" indent="-514350">
              <a:lnSpc>
                <a:spcPct val="150000"/>
              </a:lnSpc>
              <a:buFont typeface="+mj-lt"/>
              <a:buAutoNum type="arabicParenR"/>
            </a:pPr>
            <a:r>
              <a:rPr lang="fa-IR" dirty="0" smtClean="0">
                <a:cs typeface="B Nazanin" pitchFamily="2" charset="-78"/>
              </a:rPr>
              <a:t>تغییرات فارماکودینامیک در افراد سالمند</a:t>
            </a:r>
            <a:endParaRPr lang="en-US" dirty="0" smtClean="0">
              <a:cs typeface="B Nazanin" pitchFamily="2" charset="-78"/>
            </a:endParaRPr>
          </a:p>
          <a:p>
            <a:pPr marL="596646" indent="-514350">
              <a:lnSpc>
                <a:spcPct val="150000"/>
              </a:lnSpc>
              <a:buFont typeface="+mj-lt"/>
              <a:buAutoNum type="arabicParenR"/>
            </a:pPr>
            <a:r>
              <a:rPr lang="fa-IR" dirty="0" smtClean="0">
                <a:cs typeface="B Nazanin" pitchFamily="2" charset="-78"/>
              </a:rPr>
              <a:t>مشکلات مربوط به تجویز مصرف دارو در افراد سالمند</a:t>
            </a:r>
            <a:endParaRPr lang="en-US" dirty="0" smtClean="0">
              <a:cs typeface="B Nazanin" pitchFamily="2" charset="-78"/>
            </a:endParaRPr>
          </a:p>
          <a:p>
            <a:endParaRPr lang="fa-IR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757</TotalTime>
  <Words>4785</Words>
  <Application>Microsoft Office PowerPoint</Application>
  <PresentationFormat>On-screen Show (4:3)</PresentationFormat>
  <Paragraphs>594</Paragraphs>
  <Slides>84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98" baseType="lpstr">
      <vt:lpstr>Arial</vt:lpstr>
      <vt:lpstr>B Nazanin</vt:lpstr>
      <vt:lpstr>B Titr</vt:lpstr>
      <vt:lpstr>B Traffic</vt:lpstr>
      <vt:lpstr>B Yagut</vt:lpstr>
      <vt:lpstr>Calibri</vt:lpstr>
      <vt:lpstr>Courier New</vt:lpstr>
      <vt:lpstr>Gill Sans MT</vt:lpstr>
      <vt:lpstr>IranNastaliq</vt:lpstr>
      <vt:lpstr>Majalla UI</vt:lpstr>
      <vt:lpstr>Verdana</vt:lpstr>
      <vt:lpstr>Wingdings</vt:lpstr>
      <vt:lpstr>Wingdings 2</vt:lpstr>
      <vt:lpstr>Solstice</vt:lpstr>
      <vt:lpstr>PowerPoint Presentation</vt:lpstr>
      <vt:lpstr>PowerPoint Presentation</vt:lpstr>
      <vt:lpstr>PowerPoint Presentation</vt:lpstr>
      <vt:lpstr>PowerPoint Presentation</vt:lpstr>
      <vt:lpstr>سالمندان و تعالیم مکتب اسلام</vt:lpstr>
      <vt:lpstr>PowerPoint Presentation</vt:lpstr>
      <vt:lpstr>مشکلات عمده دوره سالمندی:</vt:lpstr>
      <vt:lpstr>PowerPoint Presentation</vt:lpstr>
      <vt:lpstr>مشکلات دارو و درمان در سالمندان</vt:lpstr>
      <vt:lpstr>1- متابولیسم دارویی در افراد مسن: </vt:lpstr>
      <vt:lpstr>2 - تغییرات فارماکودینامیک در افراد سالمند: </vt:lpstr>
      <vt:lpstr>3 - مشکلات مربوط به تجویز مصرف دارو در افراد سالمند: </vt:lpstr>
      <vt:lpstr>سالمندان و توصیه های داروئی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تقویت حافظه در سالمندان:</vt:lpstr>
      <vt:lpstr>PowerPoint Presentation</vt:lpstr>
      <vt:lpstr>PowerPoint Presentation</vt:lpstr>
      <vt:lpstr>دیابت  اختلال در سوخت وساز بدن </vt:lpstr>
      <vt:lpstr>دیابت</vt:lpstr>
      <vt:lpstr>دیابت</vt:lpstr>
      <vt:lpstr>دیابت</vt:lpstr>
      <vt:lpstr>دیابت</vt:lpstr>
      <vt:lpstr>دیابت</vt:lpstr>
      <vt:lpstr>دیابت</vt:lpstr>
      <vt:lpstr>ازدیاد فشار خون </vt:lpstr>
      <vt:lpstr>فشار خون </vt:lpstr>
      <vt:lpstr>فشار خون </vt:lpstr>
      <vt:lpstr>فشار خون </vt:lpstr>
      <vt:lpstr>فشار خون </vt:lpstr>
      <vt:lpstr>فشار خون </vt:lpstr>
      <vt:lpstr>فشار خون </vt:lpstr>
      <vt:lpstr>فشار خون </vt:lpstr>
      <vt:lpstr>فشار خون </vt:lpstr>
      <vt:lpstr>فشار خون </vt:lpstr>
      <vt:lpstr>فشار خون</vt:lpstr>
      <vt:lpstr>فشار خون</vt:lpstr>
      <vt:lpstr>فشار خون</vt:lpstr>
      <vt:lpstr>پوکی استخوان </vt:lpstr>
      <vt:lpstr>پوکی استخوان </vt:lpstr>
      <vt:lpstr>پوکی استخوان </vt:lpstr>
      <vt:lpstr>پوکی استخوان </vt:lpstr>
      <vt:lpstr>پوکی استخوان </vt:lpstr>
      <vt:lpstr>پوکی استخوان </vt:lpstr>
      <vt:lpstr>PowerPoint Presentation</vt:lpstr>
      <vt:lpstr>پوکی استخوان </vt:lpstr>
      <vt:lpstr> اختلالات چشمي </vt:lpstr>
      <vt:lpstr> اختلالات چشمي </vt:lpstr>
      <vt:lpstr> اختلالات چشمي </vt:lpstr>
      <vt:lpstr> اختلالات چشمي </vt:lpstr>
      <vt:lpstr> اختلالات چشمي</vt:lpstr>
      <vt:lpstr> اختلالات چشمي </vt:lpstr>
      <vt:lpstr> اختلالات چشمي </vt:lpstr>
      <vt:lpstr> اختلالات چشمي </vt:lpstr>
      <vt:lpstr> اختلالات چشمي </vt:lpstr>
      <vt:lpstr> اختلالات چشمي </vt:lpstr>
      <vt:lpstr> اختلالات چشمي </vt:lpstr>
      <vt:lpstr> اختلالات چشمي </vt:lpstr>
      <vt:lpstr> اختلالات چشمي </vt:lpstr>
      <vt:lpstr> اختلالات چشمي </vt:lpstr>
      <vt:lpstr> اختلالات چشمي </vt:lpstr>
      <vt:lpstr>سرطان پوست</vt:lpstr>
      <vt:lpstr>سرطان پوست</vt:lpstr>
      <vt:lpstr>سرطان پوست</vt:lpstr>
      <vt:lpstr>سرطان پوست</vt:lpstr>
      <vt:lpstr>PowerPoint Presentation</vt:lpstr>
      <vt:lpstr>PowerPoint Presentation</vt:lpstr>
      <vt:lpstr>PowerPoint Presentation</vt:lpstr>
      <vt:lpstr>سرطان پوست</vt:lpstr>
      <vt:lpstr>PowerPoint Presentation</vt:lpstr>
      <vt:lpstr>تغذيه در سالمندان</vt:lpstr>
      <vt:lpstr>تغذيه در سالمندان</vt:lpstr>
      <vt:lpstr>PowerPoint Presentation</vt:lpstr>
      <vt:lpstr>تغذيه در سالمندان</vt:lpstr>
      <vt:lpstr>تغذيه در سالمندان</vt:lpstr>
      <vt:lpstr>تغذيه در سالمندان</vt:lpstr>
      <vt:lpstr>تغذيه در سالمندان</vt:lpstr>
      <vt:lpstr>با تشکر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heydar Zohrabi</dc:creator>
  <cp:lastModifiedBy>Ali Mohammadi</cp:lastModifiedBy>
  <cp:revision>97</cp:revision>
  <dcterms:created xsi:type="dcterms:W3CDTF">2006-08-16T00:00:00Z</dcterms:created>
  <dcterms:modified xsi:type="dcterms:W3CDTF">2019-08-04T06:06:08Z</dcterms:modified>
</cp:coreProperties>
</file>